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69" r:id="rId2"/>
    <p:sldId id="360" r:id="rId3"/>
    <p:sldId id="346" r:id="rId4"/>
    <p:sldId id="403" r:id="rId5"/>
    <p:sldId id="361" r:id="rId6"/>
    <p:sldId id="370" r:id="rId7"/>
    <p:sldId id="371" r:id="rId8"/>
    <p:sldId id="421" r:id="rId9"/>
    <p:sldId id="422" r:id="rId10"/>
    <p:sldId id="424" r:id="rId11"/>
    <p:sldId id="423" r:id="rId12"/>
    <p:sldId id="435" r:id="rId13"/>
    <p:sldId id="434" r:id="rId14"/>
    <p:sldId id="436" r:id="rId15"/>
    <p:sldId id="433" r:id="rId16"/>
    <p:sldId id="437" r:id="rId17"/>
    <p:sldId id="363" r:id="rId18"/>
    <p:sldId id="393" r:id="rId19"/>
    <p:sldId id="394" r:id="rId20"/>
    <p:sldId id="395" r:id="rId21"/>
    <p:sldId id="382" r:id="rId22"/>
    <p:sldId id="364" r:id="rId23"/>
    <p:sldId id="383" r:id="rId24"/>
    <p:sldId id="429" r:id="rId25"/>
    <p:sldId id="428" r:id="rId26"/>
    <p:sldId id="385" r:id="rId27"/>
    <p:sldId id="431" r:id="rId28"/>
    <p:sldId id="438" r:id="rId29"/>
    <p:sldId id="430" r:id="rId30"/>
    <p:sldId id="365" r:id="rId31"/>
    <p:sldId id="388" r:id="rId32"/>
    <p:sldId id="399" r:id="rId33"/>
    <p:sldId id="389" r:id="rId34"/>
    <p:sldId id="400" r:id="rId35"/>
    <p:sldId id="401" r:id="rId36"/>
    <p:sldId id="366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390" r:id="rId45"/>
    <p:sldId id="425" r:id="rId46"/>
    <p:sldId id="391" r:id="rId47"/>
    <p:sldId id="396" r:id="rId48"/>
    <p:sldId id="426" r:id="rId49"/>
    <p:sldId id="427" r:id="rId50"/>
    <p:sldId id="392" r:id="rId51"/>
    <p:sldId id="432" r:id="rId52"/>
    <p:sldId id="397" r:id="rId53"/>
    <p:sldId id="322" r:id="rId54"/>
    <p:sldId id="323" r:id="rId55"/>
    <p:sldId id="352" r:id="rId56"/>
    <p:sldId id="353" r:id="rId57"/>
    <p:sldId id="439" r:id="rId58"/>
    <p:sldId id="354" r:id="rId59"/>
    <p:sldId id="355" r:id="rId60"/>
    <p:sldId id="357" r:id="rId61"/>
    <p:sldId id="358" r:id="rId62"/>
    <p:sldId id="359" r:id="rId63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9pPr>
  </p:defaultTextStyle>
  <p:extLst>
    <p:ext uri="{521415D9-36F7-43E2-AB2F-B90AF26B5E84}">
      <p14:sectionLst xmlns:p14="http://schemas.microsoft.com/office/powerpoint/2010/main">
        <p14:section name="Einführung" id="{256FFC6F-D689-D440-AD59-76D252D528A5}">
          <p14:sldIdLst>
            <p14:sldId id="269"/>
            <p14:sldId id="360"/>
          </p14:sldIdLst>
        </p14:section>
        <p14:section name="Grundlagen" id="{1AA125A8-E5D8-294B-9BB4-4BE2AF6298F3}">
          <p14:sldIdLst>
            <p14:sldId id="346"/>
            <p14:sldId id="403"/>
          </p14:sldIdLst>
        </p14:section>
        <p14:section name="SVM" id="{281D359D-C96A-CC48-A007-BD1B7D90086C}">
          <p14:sldIdLst>
            <p14:sldId id="361"/>
            <p14:sldId id="370"/>
            <p14:sldId id="371"/>
            <p14:sldId id="421"/>
            <p14:sldId id="422"/>
            <p14:sldId id="424"/>
            <p14:sldId id="423"/>
            <p14:sldId id="435"/>
          </p14:sldIdLst>
        </p14:section>
        <p14:section name="Werkzeuge" id="{F016AF5B-C2CB-D14E-86AB-62246CBB72B1}">
          <p14:sldIdLst>
            <p14:sldId id="434"/>
            <p14:sldId id="436"/>
            <p14:sldId id="433"/>
            <p14:sldId id="437"/>
          </p14:sldIdLst>
        </p14:section>
        <p14:section name="Datensatz" id="{47AF83F5-9630-6B4E-9E4D-86873A89C324}">
          <p14:sldIdLst>
            <p14:sldId id="363"/>
            <p14:sldId id="393"/>
            <p14:sldId id="394"/>
            <p14:sldId id="395"/>
            <p14:sldId id="382"/>
          </p14:sldIdLst>
        </p14:section>
        <p14:section name="Anwendung" id="{4B5B8D3E-4019-2145-A162-93488A3021B1}">
          <p14:sldIdLst>
            <p14:sldId id="364"/>
            <p14:sldId id="383"/>
            <p14:sldId id="429"/>
            <p14:sldId id="428"/>
            <p14:sldId id="385"/>
            <p14:sldId id="431"/>
            <p14:sldId id="438"/>
            <p14:sldId id="430"/>
          </p14:sldIdLst>
        </p14:section>
        <p14:section name="Kritische Würdigung" id="{C3CA87A4-5DCD-EB4D-8A0C-302B28B3A270}">
          <p14:sldIdLst>
            <p14:sldId id="365"/>
            <p14:sldId id="388"/>
            <p14:sldId id="399"/>
            <p14:sldId id="389"/>
            <p14:sldId id="400"/>
            <p14:sldId id="401"/>
          </p14:sldIdLst>
        </p14:section>
        <p14:section name="Zusammenfassung" id="{DE38835B-1E78-E54F-8677-713EC8E786E6}">
          <p14:sldIdLst>
            <p14:sldId id="366"/>
            <p14:sldId id="413"/>
            <p14:sldId id="414"/>
            <p14:sldId id="415"/>
            <p14:sldId id="416"/>
            <p14:sldId id="417"/>
            <p14:sldId id="418"/>
            <p14:sldId id="419"/>
            <p14:sldId id="390"/>
          </p14:sldIdLst>
        </p14:section>
        <p14:section name="Evaluation mit Testdatensatz" id="{0009DC1A-CF1D-E343-B428-40BF89A86898}">
          <p14:sldIdLst>
            <p14:sldId id="425"/>
            <p14:sldId id="391"/>
            <p14:sldId id="396"/>
            <p14:sldId id="426"/>
            <p14:sldId id="427"/>
            <p14:sldId id="392"/>
            <p14:sldId id="432"/>
          </p14:sldIdLst>
        </p14:section>
        <p14:section name="Back-Up" id="{82F018A6-8E91-064D-AC90-6A5514796CFE}">
          <p14:sldIdLst>
            <p14:sldId id="397"/>
            <p14:sldId id="322"/>
            <p14:sldId id="323"/>
            <p14:sldId id="352"/>
            <p14:sldId id="353"/>
            <p14:sldId id="439"/>
            <p14:sldId id="354"/>
            <p14:sldId id="355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900"/>
    <a:srgbClr val="003259"/>
    <a:srgbClr val="FFFFFF"/>
    <a:srgbClr val="000000"/>
    <a:srgbClr val="E7F6EF"/>
    <a:srgbClr val="CBECDE"/>
    <a:srgbClr val="D9D9D9"/>
    <a:srgbClr val="00B8FF"/>
    <a:srgbClr val="FFB07C"/>
    <a:srgbClr val="FFB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7392"/>
  </p:normalViewPr>
  <p:slideViewPr>
    <p:cSldViewPr>
      <p:cViewPr varScale="1">
        <p:scale>
          <a:sx n="68" d="100"/>
          <a:sy n="68" d="100"/>
        </p:scale>
        <p:origin x="1176" y="20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31F9A5-A39F-9843-AE45-B724419D6124}" type="datetimeFigureOut">
              <a:rPr lang="de-DE" altLang="de-DE"/>
              <a:pPr/>
              <a:t>26.01.18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D30880E-D51E-F840-9946-D05EE61968E9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4339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4340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1434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85800"/>
            <a:ext cx="6084888" cy="34242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5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44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0E4E88E9-6C41-C046-AF19-E9C62AC4A0D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6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889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03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ÜBERGANG</a:t>
            </a:r>
          </a:p>
          <a:p>
            <a:r>
              <a:rPr lang="de-DE" dirty="0"/>
              <a:t>Bis hier Benni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812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hier Tobi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36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4E88E9-6C41-C046-AF19-E9C62AC4A0D1}" type="slidenum">
              <a:rPr lang="de-DE" altLang="de-DE" smtClean="0"/>
              <a:pPr/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39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A1EA9B9C-9D59-4440-9A88-1DD6EF14322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508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4A3CA0C3-1A78-E34D-8A71-7DC3D263A49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3105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4967" y="127001"/>
            <a:ext cx="2741084" cy="59991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1" y="127001"/>
            <a:ext cx="8022167" cy="59991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3D62C01D-B5BC-C84D-BE60-8E722463B51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80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27001"/>
            <a:ext cx="10966451" cy="14335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F7198CD-149F-CC4E-A5BC-3472114F5CB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154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408" y="127000"/>
            <a:ext cx="10808642" cy="14335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7408" y="1604963"/>
            <a:ext cx="10808642" cy="41957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A6E2B9D2-37A5-C34A-BCA7-FEA27B95484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3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A8F13DCD-CACA-4846-9DB6-7C17C18C7AD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368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2684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32440590-4114-554B-9018-EBD5BDE72CB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64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E72F03D3-2CB4-A440-8E45-F424615E906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545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E4FD3284-9A06-3C4E-B75F-2C0F7F38205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9752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AECB079-F8D2-DB4D-A588-ADE863868B5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862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BBB81A5-E616-D342-ABF1-9D180CAC66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066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03AB1E77-B5EF-1048-A5DA-D8E5E623F7A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976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609600" cy="51816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5943600"/>
            <a:ext cx="12192000" cy="914400"/>
          </a:xfrm>
          <a:prstGeom prst="rect">
            <a:avLst/>
          </a:prstGeom>
          <a:solidFill>
            <a:srgbClr val="003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6116638"/>
            <a:ext cx="128034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1905000"/>
            <a:ext cx="6096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1919288" y="6165850"/>
            <a:ext cx="7289800" cy="1189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b="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34963" y="6165850"/>
            <a:ext cx="2541587" cy="823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100000"/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de-DE" altLang="de-DE" dirty="0"/>
              <a:t>Seite </a:t>
            </a:r>
            <a:fld id="{1A928395-6926-F042-A00A-E94C3F488877}" type="slidenum">
              <a:rPr lang="de-DE" altLang="de-DE"/>
              <a:pPr/>
              <a:t>‹Nr.›</a:t>
            </a:fld>
            <a:endParaRPr lang="de-DE" altLang="de-DE" dirty="0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2819400"/>
            <a:ext cx="609600" cy="3124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1524000"/>
            <a:ext cx="609600" cy="36576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3124200"/>
            <a:ext cx="6096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381000"/>
            <a:ext cx="609600" cy="7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0" y="5867400"/>
            <a:ext cx="609600" cy="76200"/>
          </a:xfrm>
          <a:prstGeom prst="rect">
            <a:avLst/>
          </a:prstGeom>
          <a:solidFill>
            <a:srgbClr val="FFFF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7" name="Rectangle 12"/>
          <p:cNvSpPr>
            <a:spLocks noChangeArrowheads="1"/>
          </p:cNvSpPr>
          <p:nvPr/>
        </p:nvSpPr>
        <p:spPr bwMode="auto">
          <a:xfrm>
            <a:off x="0" y="6781800"/>
            <a:ext cx="12192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38" name="Line 13"/>
          <p:cNvSpPr>
            <a:spLocks noChangeShapeType="1"/>
          </p:cNvSpPr>
          <p:nvPr/>
        </p:nvSpPr>
        <p:spPr bwMode="auto">
          <a:xfrm>
            <a:off x="0" y="6781800"/>
            <a:ext cx="12192000" cy="1588"/>
          </a:xfrm>
          <a:prstGeom prst="line">
            <a:avLst/>
          </a:prstGeom>
          <a:noFill/>
          <a:ln w="3240">
            <a:solidFill>
              <a:srgbClr val="B4DCD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9" name="Rectangle 14"/>
          <p:cNvSpPr>
            <a:spLocks noChangeArrowheads="1"/>
          </p:cNvSpPr>
          <p:nvPr/>
        </p:nvSpPr>
        <p:spPr bwMode="auto">
          <a:xfrm>
            <a:off x="0" y="0"/>
            <a:ext cx="609600" cy="4572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40" name="Rectangle 15"/>
          <p:cNvSpPr>
            <a:spLocks noChangeArrowheads="1"/>
          </p:cNvSpPr>
          <p:nvPr/>
        </p:nvSpPr>
        <p:spPr bwMode="auto">
          <a:xfrm>
            <a:off x="0" y="1219200"/>
            <a:ext cx="609600" cy="1524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41" name="Rectangle 16"/>
          <p:cNvSpPr>
            <a:spLocks noChangeArrowheads="1"/>
          </p:cNvSpPr>
          <p:nvPr/>
        </p:nvSpPr>
        <p:spPr bwMode="auto">
          <a:xfrm>
            <a:off x="0" y="5257800"/>
            <a:ext cx="609600" cy="1524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de-DE"/>
          </a:p>
        </p:txBody>
      </p:sp>
      <p:sp>
        <p:nvSpPr>
          <p:cNvPr id="104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7000"/>
            <a:ext cx="1096645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das Format des Titeltextes zu bearbeiten</a:t>
            </a:r>
          </a:p>
        </p:txBody>
      </p:sp>
      <p:sp>
        <p:nvSpPr>
          <p:cNvPr id="104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64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Klicken Sie, um die Formate des Gliederungstextes zu bearbeiten</a:t>
            </a:r>
          </a:p>
          <a:p>
            <a:pPr lvl="1"/>
            <a:r>
              <a:rPr lang="en-GB" altLang="de-DE"/>
              <a:t>Zweite Gliederungsebene</a:t>
            </a:r>
          </a:p>
          <a:p>
            <a:pPr lvl="2"/>
            <a:r>
              <a:rPr lang="en-GB" altLang="de-DE"/>
              <a:t>Dritte Gliederungsebene</a:t>
            </a:r>
          </a:p>
          <a:p>
            <a:pPr lvl="3"/>
            <a:r>
              <a:rPr lang="en-GB" altLang="de-DE"/>
              <a:t>Vierte Gliederungsebene</a:t>
            </a:r>
          </a:p>
          <a:p>
            <a:pPr lvl="4"/>
            <a:r>
              <a:rPr lang="en-GB" altLang="de-DE"/>
              <a:t>Fünfte Gliederungsebene</a:t>
            </a:r>
          </a:p>
          <a:p>
            <a:pPr lvl="4"/>
            <a:r>
              <a:rPr lang="en-GB" altLang="de-DE"/>
              <a:t>Sechste Gliederungsebene</a:t>
            </a:r>
          </a:p>
          <a:p>
            <a:pPr lvl="4"/>
            <a:r>
              <a:rPr lang="en-GB" altLang="de-DE"/>
              <a:t>Siebente Gliederungsebene</a:t>
            </a:r>
          </a:p>
          <a:p>
            <a:pPr lvl="4"/>
            <a:r>
              <a:rPr lang="en-GB" altLang="de-DE"/>
              <a:t>Achte Gliederungsebene</a:t>
            </a:r>
          </a:p>
          <a:p>
            <a:pPr lvl="4"/>
            <a:r>
              <a:rPr lang="en-GB" altLang="de-DE"/>
              <a:t>Neunte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79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7900"/>
          </a:solidFill>
          <a:latin typeface="Arial" charset="0"/>
          <a:ea typeface="Lucida Sans Unicode" charset="0"/>
          <a:cs typeface="Lucida Sans Unicode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3359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3359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3359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3359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3359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3359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3359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3359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3359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4.xml"/><Relationship Id="rId4" Type="http://schemas.openxmlformats.org/officeDocument/2006/relationships/slide" Target="slide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liesmich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3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22.xml"/><Relationship Id="rId4" Type="http://schemas.openxmlformats.org/officeDocument/2006/relationships/slide" Target="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el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de-DE" altLang="de-DE" dirty="0"/>
              <a:t>Machine Learning:</a:t>
            </a:r>
            <a:br>
              <a:rPr lang="de-DE" altLang="de-DE" dirty="0"/>
            </a:br>
            <a:r>
              <a:rPr lang="de-DE" altLang="de-DE" b="1" dirty="0"/>
              <a:t>Support </a:t>
            </a:r>
            <a:r>
              <a:rPr lang="de-DE" altLang="de-DE" b="1" dirty="0" err="1"/>
              <a:t>Vector</a:t>
            </a:r>
            <a:r>
              <a:rPr lang="de-DE" altLang="de-DE" b="1" dirty="0"/>
              <a:t> Machine</a:t>
            </a:r>
            <a:br>
              <a:rPr lang="de-DE" altLang="de-DE" dirty="0"/>
            </a:br>
            <a:r>
              <a:rPr lang="de-DE" altLang="de-DE" sz="2800" dirty="0"/>
              <a:t>[Stützvektormaschine]</a:t>
            </a:r>
          </a:p>
        </p:txBody>
      </p:sp>
      <p:sp>
        <p:nvSpPr>
          <p:cNvPr id="18434" name="Untertitel 2"/>
          <p:cNvSpPr>
            <a:spLocks noGrp="1"/>
          </p:cNvSpPr>
          <p:nvPr>
            <p:ph type="subTitle" idx="1"/>
          </p:nvPr>
        </p:nvSpPr>
        <p:spPr>
          <a:xfrm>
            <a:off x="1828800" y="4149725"/>
            <a:ext cx="8534400" cy="1489075"/>
          </a:xfrm>
        </p:spPr>
        <p:txBody>
          <a:bodyPr/>
          <a:lstStyle/>
          <a:p>
            <a:r>
              <a:rPr lang="de-DE" altLang="de-DE" sz="1800" b="1" dirty="0"/>
              <a:t>Präsentation – 26. Januar 2018</a:t>
            </a:r>
          </a:p>
          <a:p>
            <a:r>
              <a:rPr lang="de-DE" altLang="de-DE" sz="1800" dirty="0"/>
              <a:t>Hauptseminar FG Wirtschaftsinformatik für Industriebetriebe</a:t>
            </a:r>
          </a:p>
          <a:p>
            <a:r>
              <a:rPr lang="de-DE" altLang="de-DE" sz="1800" dirty="0"/>
              <a:t>Benjamin </a:t>
            </a:r>
            <a:r>
              <a:rPr lang="de-DE" altLang="de-DE" sz="1800" dirty="0" err="1"/>
              <a:t>Wörrlein</a:t>
            </a:r>
            <a:endParaRPr lang="de-DE" altLang="de-DE" sz="1800" dirty="0"/>
          </a:p>
          <a:p>
            <a:r>
              <a:rPr lang="de-DE" altLang="de-DE" sz="1800" dirty="0"/>
              <a:t>Tobias </a:t>
            </a:r>
            <a:r>
              <a:rPr lang="de-DE" altLang="de-DE" sz="1800" dirty="0" err="1"/>
              <a:t>Rummelsberger</a:t>
            </a:r>
            <a:endParaRPr lang="de-DE" altLang="de-DE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535DA6A-A1A4-7D44-8489-83120F7075E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1EA9B9C-9D59-4440-9A88-1DD6EF14322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Support </a:t>
            </a:r>
            <a:r>
              <a:rPr lang="de-DE" b="1" dirty="0" err="1"/>
              <a:t>Vector</a:t>
            </a:r>
            <a:r>
              <a:rPr lang="de-DE" b="1" dirty="0"/>
              <a:t> 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43472" y="1556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b="1" dirty="0" err="1">
                <a:solidFill>
                  <a:srgbClr val="003259"/>
                </a:solidFill>
              </a:rPr>
              <a:t>Eps</a:t>
            </a:r>
            <a:r>
              <a:rPr lang="de-DE" b="1" dirty="0">
                <a:solidFill>
                  <a:srgbClr val="003259"/>
                </a:solidFill>
              </a:rPr>
              <a:t>-Regression:</a:t>
            </a:r>
            <a:r>
              <a:rPr lang="de-DE" dirty="0">
                <a:solidFill>
                  <a:srgbClr val="003259"/>
                </a:solidFill>
              </a:rPr>
              <a:t> 	Einflussnahme auf die Breite des Randes mit dem 						Kostenbudget</a:t>
            </a:r>
            <a:endParaRPr lang="de-DE" b="1" dirty="0">
              <a:solidFill>
                <a:srgbClr val="003259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1338319" y="2870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b="1" dirty="0">
                <a:solidFill>
                  <a:srgbClr val="003259"/>
                </a:solidFill>
              </a:rPr>
              <a:t>Nu-Regression:</a:t>
            </a:r>
            <a:r>
              <a:rPr lang="de-DE" dirty="0">
                <a:solidFill>
                  <a:srgbClr val="003259"/>
                </a:solidFill>
              </a:rPr>
              <a:t>	Einflussnahme auf die relative Anzahl der 									Stützvektoren mit dem Parameter nu</a:t>
            </a:r>
            <a:endParaRPr lang="de-DE" b="1" dirty="0">
              <a:solidFill>
                <a:srgbClr val="003259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460EF5-B388-D549-91FD-42282C91B3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079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Support </a:t>
            </a:r>
            <a:r>
              <a:rPr lang="de-DE" b="1" dirty="0" err="1"/>
              <a:t>Vector</a:t>
            </a:r>
            <a:r>
              <a:rPr lang="de-DE" b="1" dirty="0"/>
              <a:t> 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43472" y="1556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63500" cap="flat" cmpd="sng" algn="ctr">
            <a:solidFill>
              <a:srgbClr val="FF7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Eps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-Regression: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	Einflussnahme auf die Breite des Randes mit dem 						Kostenbudget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D2CD99-8CBE-D143-9AE3-3DAF4F858E21}"/>
              </a:ext>
            </a:extLst>
          </p:cNvPr>
          <p:cNvSpPr/>
          <p:nvPr/>
        </p:nvSpPr>
        <p:spPr bwMode="auto">
          <a:xfrm>
            <a:off x="1338319" y="2870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b="1" dirty="0">
                <a:solidFill>
                  <a:srgbClr val="003259"/>
                </a:solidFill>
              </a:rPr>
              <a:t>Nu-Regression:</a:t>
            </a:r>
            <a:r>
              <a:rPr lang="de-DE" dirty="0">
                <a:solidFill>
                  <a:srgbClr val="003259"/>
                </a:solidFill>
              </a:rPr>
              <a:t>	Einflussnahme auf die relative Anzahl der 									Stützvektoren mit dem Parameter nu</a:t>
            </a:r>
            <a:endParaRPr lang="de-DE" b="1" dirty="0">
              <a:solidFill>
                <a:srgbClr val="003259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1A4D95-3673-6947-9719-3124663D492C}"/>
              </a:ext>
            </a:extLst>
          </p:cNvPr>
          <p:cNvSpPr/>
          <p:nvPr/>
        </p:nvSpPr>
        <p:spPr bwMode="auto">
          <a:xfrm>
            <a:off x="1338318" y="2868869"/>
            <a:ext cx="9802583" cy="1081363"/>
          </a:xfrm>
          <a:prstGeom prst="rect">
            <a:avLst/>
          </a:prstGeom>
          <a:solidFill>
            <a:srgbClr val="FFFFFF">
              <a:alpha val="3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FE9811-C1F0-4644-8BA8-00379C62F64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36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Multiklassen-Klassifikation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43472" y="3123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b="1" dirty="0" err="1">
                <a:solidFill>
                  <a:srgbClr val="003259"/>
                </a:solidFill>
              </a:rPr>
              <a:t>One</a:t>
            </a:r>
            <a:r>
              <a:rPr lang="de-DE" b="1" dirty="0">
                <a:solidFill>
                  <a:srgbClr val="003259"/>
                </a:solidFill>
              </a:rPr>
              <a:t> versus all:</a:t>
            </a:r>
            <a:r>
              <a:rPr lang="de-DE" dirty="0">
                <a:solidFill>
                  <a:srgbClr val="003259"/>
                </a:solidFill>
              </a:rPr>
              <a:t> 	Elemente </a:t>
            </a:r>
            <a:r>
              <a:rPr lang="de-DE" b="1" dirty="0">
                <a:solidFill>
                  <a:srgbClr val="003259"/>
                </a:solidFill>
              </a:rPr>
              <a:t>einer</a:t>
            </a:r>
            <a:r>
              <a:rPr lang="de-DE" dirty="0">
                <a:solidFill>
                  <a:srgbClr val="003259"/>
                </a:solidFill>
              </a:rPr>
              <a:t> Klasse werden gegen 										Elemente </a:t>
            </a:r>
            <a:r>
              <a:rPr lang="de-DE" b="1" dirty="0">
                <a:solidFill>
                  <a:srgbClr val="003259"/>
                </a:solidFill>
              </a:rPr>
              <a:t>aller</a:t>
            </a:r>
            <a:r>
              <a:rPr lang="de-DE" dirty="0">
                <a:solidFill>
                  <a:srgbClr val="003259"/>
                </a:solidFill>
              </a:rPr>
              <a:t> anderen Klassen getestet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1338319" y="4437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b="1" dirty="0" err="1">
                <a:solidFill>
                  <a:srgbClr val="003259"/>
                </a:solidFill>
              </a:rPr>
              <a:t>One</a:t>
            </a:r>
            <a:r>
              <a:rPr lang="de-DE" b="1" dirty="0">
                <a:solidFill>
                  <a:srgbClr val="003259"/>
                </a:solidFill>
              </a:rPr>
              <a:t> </a:t>
            </a:r>
            <a:r>
              <a:rPr lang="de-DE" b="1" dirty="0" err="1">
                <a:solidFill>
                  <a:srgbClr val="003259"/>
                </a:solidFill>
              </a:rPr>
              <a:t>against</a:t>
            </a:r>
            <a:r>
              <a:rPr lang="de-DE" b="1" dirty="0">
                <a:solidFill>
                  <a:srgbClr val="003259"/>
                </a:solidFill>
              </a:rPr>
              <a:t> </a:t>
            </a:r>
            <a:r>
              <a:rPr lang="de-DE" b="1" dirty="0" err="1">
                <a:solidFill>
                  <a:srgbClr val="003259"/>
                </a:solidFill>
              </a:rPr>
              <a:t>One</a:t>
            </a:r>
            <a:r>
              <a:rPr lang="de-DE" b="1" dirty="0">
                <a:solidFill>
                  <a:srgbClr val="003259"/>
                </a:solidFill>
              </a:rPr>
              <a:t>:</a:t>
            </a:r>
            <a:r>
              <a:rPr lang="de-DE" dirty="0">
                <a:solidFill>
                  <a:srgbClr val="003259"/>
                </a:solidFill>
              </a:rPr>
              <a:t>	Element </a:t>
            </a:r>
            <a:r>
              <a:rPr lang="de-DE" b="1" dirty="0">
                <a:solidFill>
                  <a:srgbClr val="003259"/>
                </a:solidFill>
              </a:rPr>
              <a:t>einer</a:t>
            </a:r>
            <a:r>
              <a:rPr lang="de-DE" dirty="0">
                <a:solidFill>
                  <a:srgbClr val="003259"/>
                </a:solidFill>
              </a:rPr>
              <a:t> Klasse wird jeweils gegen das 								Element </a:t>
            </a:r>
            <a:r>
              <a:rPr lang="de-DE" b="1" dirty="0">
                <a:solidFill>
                  <a:srgbClr val="003259"/>
                </a:solidFill>
              </a:rPr>
              <a:t>einer</a:t>
            </a:r>
            <a:r>
              <a:rPr lang="de-DE" dirty="0">
                <a:solidFill>
                  <a:srgbClr val="003259"/>
                </a:solidFill>
              </a:rPr>
              <a:t> Klasse getestet</a:t>
            </a:r>
            <a:endParaRPr lang="de-DE" b="1" dirty="0">
              <a:solidFill>
                <a:srgbClr val="003259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3025753-FDE4-0646-BF7B-09F4A342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318" y="1604963"/>
            <a:ext cx="10237731" cy="1518829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Multiklassen bestehen aus mehreren binären Klassen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Testen der Klassen gegeneinander</a:t>
            </a:r>
          </a:p>
          <a:p>
            <a:pPr marL="457200" indent="-457200">
              <a:buFont typeface="Wingdings" pitchFamily="2" charset="2"/>
              <a:buChar char="§"/>
            </a:pPr>
            <a:endParaRPr lang="de-DE" sz="2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6FFC14-05E8-4E48-B0AB-2DCA1DF6180C}"/>
              </a:ext>
            </a:extLst>
          </p:cNvPr>
          <p:cNvSpPr/>
          <p:nvPr/>
        </p:nvSpPr>
        <p:spPr bwMode="auto">
          <a:xfrm>
            <a:off x="1352618" y="3119518"/>
            <a:ext cx="9802583" cy="1081363"/>
          </a:xfrm>
          <a:prstGeom prst="rect">
            <a:avLst/>
          </a:prstGeom>
          <a:solidFill>
            <a:srgbClr val="FFFFFF">
              <a:alpha val="3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B9C45E-D0A8-F146-AC3B-E95F2B791836}"/>
              </a:ext>
            </a:extLst>
          </p:cNvPr>
          <p:cNvSpPr/>
          <p:nvPr/>
        </p:nvSpPr>
        <p:spPr bwMode="auto">
          <a:xfrm>
            <a:off x="1327834" y="4434043"/>
            <a:ext cx="9813067" cy="1080158"/>
          </a:xfrm>
          <a:prstGeom prst="rect">
            <a:avLst/>
          </a:prstGeom>
          <a:noFill/>
          <a:ln w="57150" cap="flat" cmpd="sng" algn="ctr">
            <a:solidFill>
              <a:srgbClr val="FF7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70528D-AE10-1141-81DB-5BD22507F89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596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A9A1A-9616-E345-B856-2A325FF8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231CF9-45FF-C545-9650-3B4705539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84D18C-B775-1A49-83F9-66BCD003C90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669356-6219-DD45-A3B6-1CFFCC13BCA0}"/>
              </a:ext>
            </a:extLst>
          </p:cNvPr>
          <p:cNvSpPr txBox="1"/>
          <p:nvPr/>
        </p:nvSpPr>
        <p:spPr>
          <a:xfrm>
            <a:off x="963612" y="5111913"/>
            <a:ext cx="880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Programmiersprache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Bibliotheken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Entwicklungsumgebung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620FD-4295-004A-8C73-0A56A0FEDD4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746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Programmiersprache</a:t>
            </a:r>
            <a:br>
              <a:rPr lang="de-DE" dirty="0"/>
            </a:br>
            <a:r>
              <a:rPr lang="de-DE" sz="2400" dirty="0"/>
              <a:t>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7408" y="1604963"/>
            <a:ext cx="7992888" cy="4195762"/>
          </a:xfrm>
        </p:spPr>
        <p:txBody>
          <a:bodyPr/>
          <a:lstStyle/>
          <a:p>
            <a:pPr marL="514350" indent="-514350">
              <a:buFont typeface="Wingdings" pitchFamily="2" charset="2"/>
              <a:buChar char="§"/>
            </a:pPr>
            <a:r>
              <a:rPr lang="de-DE" altLang="de-DE" sz="2800" dirty="0"/>
              <a:t>Verwendete Sprache: R	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de-DE" altLang="de-DE" sz="2800" dirty="0"/>
              <a:t>Orientiert sich an der kommerziellen Sprache S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de-DE" altLang="de-DE" sz="2800" dirty="0"/>
              <a:t>Freie Programmiersprache für statistische Berechnungen und Visualisierung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de-DE" altLang="de-DE" sz="2800" dirty="0"/>
              <a:t>Verfügbarkeit von SVM-Paketen</a:t>
            </a:r>
          </a:p>
          <a:p>
            <a:pPr marL="914400" lvl="1" indent="-514350">
              <a:buFont typeface="Wingdings" pitchFamily="2" charset="2"/>
              <a:buChar char="§"/>
            </a:pPr>
            <a:r>
              <a:rPr lang="de-DE" altLang="de-DE" sz="2400" dirty="0"/>
              <a:t>bspw. e1071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C15E77-45A2-9445-876E-1DB4D405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2348880"/>
            <a:ext cx="2550534" cy="198598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BE2278-650B-4A49-BBBE-BF241086086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934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Bibliotheken</a:t>
            </a:r>
            <a:br>
              <a:rPr lang="de-DE" dirty="0"/>
            </a:br>
            <a:r>
              <a:rPr lang="de-DE" sz="2400" dirty="0" err="1"/>
              <a:t>packages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7408" y="1604963"/>
            <a:ext cx="10808642" cy="4195762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de-DE" sz="2800" dirty="0"/>
              <a:t>Für Datenmanipulation, Datenanalyse und Berechnung der SVM</a:t>
            </a:r>
          </a:p>
          <a:p>
            <a:pPr marL="857250" lvl="1" indent="-457200">
              <a:buFont typeface="Wingdings" pitchFamily="2" charset="2"/>
              <a:buChar char="§"/>
            </a:pPr>
            <a:r>
              <a:rPr lang="de-DE" sz="2400" dirty="0" err="1"/>
              <a:t>binr</a:t>
            </a:r>
            <a:endParaRPr lang="de-DE" sz="2400" dirty="0"/>
          </a:p>
          <a:p>
            <a:pPr marL="857250" lvl="1" indent="-457200">
              <a:buFont typeface="Wingdings" pitchFamily="2" charset="2"/>
              <a:buChar char="§"/>
            </a:pPr>
            <a:r>
              <a:rPr lang="de-DE" sz="2400" dirty="0" err="1"/>
              <a:t>discretization</a:t>
            </a:r>
            <a:endParaRPr lang="de-DE" sz="2400" dirty="0"/>
          </a:p>
          <a:p>
            <a:pPr marL="857250" lvl="1" indent="-457200">
              <a:buFont typeface="Wingdings" pitchFamily="2" charset="2"/>
              <a:buChar char="§"/>
            </a:pPr>
            <a:r>
              <a:rPr lang="de-DE" sz="2400" dirty="0" err="1"/>
              <a:t>dplyr</a:t>
            </a:r>
            <a:endParaRPr lang="de-DE" sz="2400" dirty="0"/>
          </a:p>
          <a:p>
            <a:pPr marL="857250" lvl="1" indent="-457200">
              <a:buFont typeface="Wingdings" pitchFamily="2" charset="2"/>
              <a:buChar char="§"/>
            </a:pPr>
            <a:r>
              <a:rPr lang="de-DE" sz="2400" dirty="0" err="1"/>
              <a:t>modelr</a:t>
            </a:r>
            <a:endParaRPr lang="de-DE" sz="2400" dirty="0"/>
          </a:p>
          <a:p>
            <a:pPr marL="857250" lvl="1" indent="-457200">
              <a:buFont typeface="Wingdings" pitchFamily="2" charset="2"/>
              <a:buChar char="§"/>
            </a:pPr>
            <a:r>
              <a:rPr lang="de-DE" sz="2400" dirty="0"/>
              <a:t>e1071							Erstellen und „trainieren“ einer SVM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800" dirty="0"/>
              <a:t>Alle Pakete sind unter </a:t>
            </a:r>
            <a:r>
              <a:rPr lang="de-DE" sz="2800" i="1" dirty="0"/>
              <a:t>https://cran.r-project.org </a:t>
            </a:r>
            <a:r>
              <a:rPr lang="de-DE" sz="2800" dirty="0"/>
              <a:t>abrufbar und dokumentiert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27F5BA62-E324-4D13-995B-69725AB03EC6}"/>
              </a:ext>
            </a:extLst>
          </p:cNvPr>
          <p:cNvSpPr/>
          <p:nvPr/>
        </p:nvSpPr>
        <p:spPr bwMode="auto">
          <a:xfrm>
            <a:off x="2999656" y="3933056"/>
            <a:ext cx="1728192" cy="360040"/>
          </a:xfrm>
          <a:prstGeom prst="rightArrow">
            <a:avLst/>
          </a:prstGeom>
          <a:solidFill>
            <a:srgbClr val="00325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6911E-25DA-3344-BB4B-25B0006FCF7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934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Entwicklungsumgebung</a:t>
            </a:r>
            <a:br>
              <a:rPr lang="de-DE" dirty="0"/>
            </a:br>
            <a:r>
              <a:rPr lang="de-DE" sz="2400" dirty="0"/>
              <a:t>R Studio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F7193C-B8E6-E244-9833-2AB3E1A2A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92" y="630946"/>
            <a:ext cx="1447757" cy="50961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821B2D4-3621-5742-BAA1-C138A8B3FDD9}"/>
              </a:ext>
            </a:extLst>
          </p:cNvPr>
          <p:cNvGrpSpPr/>
          <p:nvPr/>
        </p:nvGrpSpPr>
        <p:grpSpPr>
          <a:xfrm>
            <a:off x="2373775" y="1560513"/>
            <a:ext cx="7595907" cy="4031869"/>
            <a:chOff x="1790967" y="946021"/>
            <a:chExt cx="8753589" cy="4646361"/>
          </a:xfrm>
        </p:grpSpPr>
        <p:pic>
          <p:nvPicPr>
            <p:cNvPr id="6" name="Inhaltsplatzhalter 7">
              <a:extLst>
                <a:ext uri="{FF2B5EF4-FFF2-40B4-BE49-F238E27FC236}">
                  <a16:creationId xmlns:a16="http://schemas.microsoft.com/office/drawing/2014/main" id="{205660CC-A7EE-2248-AFE3-263067A48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1798901" y="946021"/>
              <a:ext cx="8745655" cy="4646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77DE13E-FAF7-364E-BAF1-5DF69BB4B4DA}"/>
                </a:ext>
              </a:extLst>
            </p:cNvPr>
            <p:cNvSpPr/>
            <p:nvPr/>
          </p:nvSpPr>
          <p:spPr bwMode="auto">
            <a:xfrm>
              <a:off x="1798901" y="1415918"/>
              <a:ext cx="4960866" cy="2376264"/>
            </a:xfrm>
            <a:prstGeom prst="rect">
              <a:avLst/>
            </a:prstGeom>
            <a:noFill/>
            <a:ln w="28575" cap="flat" cmpd="sng" algn="ctr">
              <a:solidFill>
                <a:srgbClr val="FF7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2AC884C-51E7-D847-8BAE-50F2911E67AC}"/>
                </a:ext>
              </a:extLst>
            </p:cNvPr>
            <p:cNvSpPr txBox="1"/>
            <p:nvPr/>
          </p:nvSpPr>
          <p:spPr>
            <a:xfrm>
              <a:off x="1919288" y="1523725"/>
              <a:ext cx="1266693" cy="532027"/>
            </a:xfrm>
            <a:prstGeom prst="rect">
              <a:avLst/>
            </a:prstGeom>
            <a:solidFill>
              <a:srgbClr val="FF790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3259"/>
                  </a:solidFill>
                </a:rPr>
                <a:t>Editor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90E1D1C-4A76-264C-A89D-39546CC954F7}"/>
                </a:ext>
              </a:extLst>
            </p:cNvPr>
            <p:cNvSpPr txBox="1"/>
            <p:nvPr/>
          </p:nvSpPr>
          <p:spPr>
            <a:xfrm>
              <a:off x="1919288" y="4940428"/>
              <a:ext cx="1496694" cy="532027"/>
            </a:xfrm>
            <a:prstGeom prst="rect">
              <a:avLst/>
            </a:prstGeom>
            <a:solidFill>
              <a:srgbClr val="FF7900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259"/>
                  </a:solidFill>
                </a:rPr>
                <a:t>Konsole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D1F113-106C-7D4E-9262-1A94A68114A8}"/>
                </a:ext>
              </a:extLst>
            </p:cNvPr>
            <p:cNvSpPr txBox="1"/>
            <p:nvPr/>
          </p:nvSpPr>
          <p:spPr>
            <a:xfrm>
              <a:off x="8624408" y="1525547"/>
              <a:ext cx="1810738" cy="532027"/>
            </a:xfrm>
            <a:prstGeom prst="rect">
              <a:avLst/>
            </a:prstGeom>
            <a:solidFill>
              <a:srgbClr val="FF7900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259"/>
                  </a:solidFill>
                </a:rPr>
                <a:t>Datensatz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D9CA737-4C92-9E49-9B7F-831128E1C065}"/>
                </a:ext>
              </a:extLst>
            </p:cNvPr>
            <p:cNvSpPr txBox="1"/>
            <p:nvPr/>
          </p:nvSpPr>
          <p:spPr>
            <a:xfrm>
              <a:off x="7608168" y="4940428"/>
              <a:ext cx="2814790" cy="532027"/>
            </a:xfrm>
            <a:prstGeom prst="rect">
              <a:avLst/>
            </a:prstGeom>
            <a:solidFill>
              <a:srgbClr val="FF7900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259"/>
                  </a:solidFill>
                </a:rPr>
                <a:t>Visualisierungen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9B72B39-25EE-4348-8E33-2F4DAB36D73E}"/>
                </a:ext>
              </a:extLst>
            </p:cNvPr>
            <p:cNvSpPr/>
            <p:nvPr/>
          </p:nvSpPr>
          <p:spPr bwMode="auto">
            <a:xfrm>
              <a:off x="1790967" y="3792181"/>
              <a:ext cx="4968800" cy="1793295"/>
            </a:xfrm>
            <a:prstGeom prst="rect">
              <a:avLst/>
            </a:prstGeom>
            <a:noFill/>
            <a:ln w="28575" cap="flat" cmpd="sng" algn="ctr">
              <a:solidFill>
                <a:srgbClr val="FF7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06CCDB2-7BC8-B541-9CA1-18E2ECAAD0D5}"/>
                </a:ext>
              </a:extLst>
            </p:cNvPr>
            <p:cNvSpPr/>
            <p:nvPr/>
          </p:nvSpPr>
          <p:spPr bwMode="auto">
            <a:xfrm>
              <a:off x="6759767" y="1415918"/>
              <a:ext cx="3784789" cy="1653042"/>
            </a:xfrm>
            <a:prstGeom prst="rect">
              <a:avLst/>
            </a:prstGeom>
            <a:noFill/>
            <a:ln w="28575" cap="flat" cmpd="sng" algn="ctr">
              <a:solidFill>
                <a:srgbClr val="FF7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25CBB8E-32A0-5345-8E2F-3ECB686E80C1}"/>
                </a:ext>
              </a:extLst>
            </p:cNvPr>
            <p:cNvSpPr/>
            <p:nvPr/>
          </p:nvSpPr>
          <p:spPr bwMode="auto">
            <a:xfrm>
              <a:off x="6767701" y="3056598"/>
              <a:ext cx="3776855" cy="2528878"/>
            </a:xfrm>
            <a:prstGeom prst="rect">
              <a:avLst/>
            </a:prstGeom>
            <a:noFill/>
            <a:ln w="28575" cap="flat" cmpd="sng" algn="ctr">
              <a:solidFill>
                <a:srgbClr val="FF7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A6B2D928-C2D8-6848-B511-47DBBD871DA3}"/>
              </a:ext>
            </a:extLst>
          </p:cNvPr>
          <p:cNvSpPr txBox="1"/>
          <p:nvPr/>
        </p:nvSpPr>
        <p:spPr>
          <a:xfrm>
            <a:off x="3222100" y="5654225"/>
            <a:ext cx="5899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rgbClr val="003259"/>
                </a:solidFill>
              </a:rPr>
              <a:t>Abbildung : Entwicklungsumgebung R Studio [eigene Darstellung]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063EAE-68B6-CA47-A731-247511EF879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16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DATENSATZ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2" y="5111913"/>
            <a:ext cx="5996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Systemübersicht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EDA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2487B4-25CC-664A-B07A-0CBEBE80380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317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Systemübersicht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61621"/>
            <a:ext cx="8472264" cy="415430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363C2C-FAF2-D54C-8795-F9640E9540C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53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Systemübersicht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61621"/>
            <a:ext cx="8472264" cy="41543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633484" y="1589791"/>
            <a:ext cx="2098242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NumberOfCarriers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135560" y="4452563"/>
            <a:ext cx="857662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Buffer1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645899" y="2350099"/>
            <a:ext cx="2085827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CarrierSpeedLoaded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43411" y="1969945"/>
            <a:ext cx="2088315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CarrierSpeedEmpty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3619" y="2765108"/>
            <a:ext cx="1027845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ProductX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032104" y="1975295"/>
            <a:ext cx="1686680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MachineXSpeed</a:t>
            </a:r>
            <a:endParaRPr lang="de-DE" sz="1600" dirty="0">
              <a:solidFill>
                <a:srgbClr val="002060"/>
              </a:solidFill>
            </a:endParaRPr>
          </a:p>
        </p:txBody>
      </p:sp>
      <p:grpSp>
        <p:nvGrpSpPr>
          <p:cNvPr id="21" name="Gruppierung 20"/>
          <p:cNvGrpSpPr/>
          <p:nvPr/>
        </p:nvGrpSpPr>
        <p:grpSpPr>
          <a:xfrm>
            <a:off x="9006982" y="3212976"/>
            <a:ext cx="1985562" cy="1916695"/>
            <a:chOff x="9104103" y="3954916"/>
            <a:chExt cx="1985562" cy="1916695"/>
          </a:xfrm>
        </p:grpSpPr>
        <p:sp>
          <p:nvSpPr>
            <p:cNvPr id="15" name="Textfeld 14"/>
            <p:cNvSpPr txBox="1"/>
            <p:nvPr/>
          </p:nvSpPr>
          <p:spPr>
            <a:xfrm>
              <a:off x="9107321" y="4349451"/>
              <a:ext cx="1975195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Throughput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9104103" y="4743986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BufferXMean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9108030" y="5135819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BufferXMax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9108030" y="3954916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CycleTime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9108032" y="5533057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MachineXUtilization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829918" y="3302534"/>
            <a:ext cx="1595245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LoadingVolume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730579" y="5249274"/>
            <a:ext cx="1519292" cy="261610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002060"/>
                </a:solidFill>
              </a:rPr>
              <a:t>Stellgrößen</a:t>
            </a:r>
            <a:endParaRPr lang="de-DE" sz="1100" dirty="0">
              <a:solidFill>
                <a:srgbClr val="00206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30578" y="5578150"/>
            <a:ext cx="1519292" cy="261610"/>
          </a:xfrm>
          <a:prstGeom prst="rect">
            <a:avLst/>
          </a:prstGeom>
          <a:solidFill>
            <a:srgbClr val="0032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>
                <a:solidFill>
                  <a:srgbClr val="FF7900"/>
                </a:solidFill>
              </a:rPr>
              <a:t>Leistungskennzahlen</a:t>
            </a:r>
            <a:endParaRPr lang="de-DE" sz="1100" dirty="0">
              <a:solidFill>
                <a:srgbClr val="FF79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76343" y="5204574"/>
            <a:ext cx="1620000" cy="684000"/>
          </a:xfrm>
          <a:prstGeom prst="rect">
            <a:avLst/>
          </a:prstGeom>
          <a:noFill/>
          <a:ln w="28575" cap="flat" cmpd="sng" algn="ctr">
            <a:solidFill>
              <a:srgbClr val="FF7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874064" y="5533057"/>
            <a:ext cx="857662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Buffer2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F7B87C-86A0-6B4F-81F1-03E5A1907C7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514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1E7E36F-B25D-8E48-8EA5-AA6C202B62DD}"/>
              </a:ext>
            </a:extLst>
          </p:cNvPr>
          <p:cNvGrpSpPr/>
          <p:nvPr/>
        </p:nvGrpSpPr>
        <p:grpSpPr>
          <a:xfrm>
            <a:off x="1191766" y="1503905"/>
            <a:ext cx="10088810" cy="4085335"/>
            <a:chOff x="1191766" y="1431896"/>
            <a:chExt cx="10088810" cy="4085335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23A1055-05F6-6E44-93B3-979BC1966E85}"/>
                </a:ext>
              </a:extLst>
            </p:cNvPr>
            <p:cNvSpPr/>
            <p:nvPr/>
          </p:nvSpPr>
          <p:spPr bwMode="auto">
            <a:xfrm>
              <a:off x="1191766" y="1431896"/>
              <a:ext cx="10088810" cy="4085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5018219-2CFD-204F-982C-E269B05BED1E}"/>
                </a:ext>
              </a:extLst>
            </p:cNvPr>
            <p:cNvSpPr/>
            <p:nvPr/>
          </p:nvSpPr>
          <p:spPr bwMode="auto">
            <a:xfrm>
              <a:off x="1343224" y="1556792"/>
              <a:ext cx="9797678" cy="1512168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kumimoji="0" lang="de-DE" sz="2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Grundlagen</a:t>
              </a:r>
            </a:p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lang="de-DE" sz="2800" b="1" dirty="0">
                  <a:solidFill>
                    <a:srgbClr val="003259"/>
                  </a:solidFill>
                </a:rPr>
                <a:t>SVM</a:t>
              </a:r>
            </a:p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kumimoji="0" lang="de-DE" sz="2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Werkzeuge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9F3288-A992-D949-87B1-27F5AD951D47}"/>
                </a:ext>
              </a:extLst>
            </p:cNvPr>
            <p:cNvSpPr/>
            <p:nvPr/>
          </p:nvSpPr>
          <p:spPr bwMode="auto">
            <a:xfrm>
              <a:off x="1343224" y="3243484"/>
              <a:ext cx="9797678" cy="977604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kumimoji="0" lang="de-DE" sz="2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Datensatz</a:t>
              </a:r>
            </a:p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lang="de-DE" sz="2800" b="1" dirty="0">
                  <a:solidFill>
                    <a:srgbClr val="003259"/>
                  </a:solidFill>
                </a:rPr>
                <a:t>Anwendung</a:t>
              </a:r>
              <a:endParaRPr kumimoji="0" lang="de-DE" sz="28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DE016D8-E7F1-424A-A1BB-1B4D3927DEA7}"/>
                </a:ext>
              </a:extLst>
            </p:cNvPr>
            <p:cNvSpPr/>
            <p:nvPr/>
          </p:nvSpPr>
          <p:spPr bwMode="auto">
            <a:xfrm>
              <a:off x="1344517" y="4395612"/>
              <a:ext cx="9797678" cy="977604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kumimoji="0" lang="de-DE" sz="2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Kritische Würdigung</a:t>
              </a:r>
            </a:p>
            <a:p>
              <a:pPr marL="342900" marR="0" indent="-34290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Wingdings" pitchFamily="2" charset="2"/>
                <a:buChar char="§"/>
                <a:tabLst/>
              </a:pPr>
              <a:r>
                <a:rPr lang="de-DE" sz="2800" b="1" dirty="0">
                  <a:solidFill>
                    <a:srgbClr val="003259"/>
                  </a:solidFill>
                </a:rPr>
                <a:t>Evaluation mit Testdatensatz</a:t>
              </a:r>
              <a:endParaRPr kumimoji="0" lang="de-DE" sz="28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0F0ABF5-C562-2C4A-A4F2-922810B36EF7}"/>
                </a:ext>
              </a:extLst>
            </p:cNvPr>
            <p:cNvSpPr txBox="1"/>
            <p:nvPr/>
          </p:nvSpPr>
          <p:spPr>
            <a:xfrm>
              <a:off x="10344472" y="3224455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b="1" dirty="0"/>
                <a:t>2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9E0A6E53-159C-C249-8722-10DFF98DCAE9}"/>
                </a:ext>
              </a:extLst>
            </p:cNvPr>
            <p:cNvSpPr txBox="1"/>
            <p:nvPr/>
          </p:nvSpPr>
          <p:spPr>
            <a:xfrm>
              <a:off x="10344472" y="1806905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b="1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EACC059-B972-DF46-92B1-A7F2E0B64A96}"/>
                </a:ext>
              </a:extLst>
            </p:cNvPr>
            <p:cNvSpPr txBox="1"/>
            <p:nvPr/>
          </p:nvSpPr>
          <p:spPr>
            <a:xfrm>
              <a:off x="10344472" y="437658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b="1" dirty="0"/>
                <a:t>3</a:t>
              </a:r>
            </a:p>
          </p:txBody>
        </p:sp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4D126-6CEE-5E41-837C-9352D9D98F3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86155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Systemübersicht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609600" y="1761621"/>
            <a:ext cx="8472264" cy="41543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645898" y="1589791"/>
            <a:ext cx="2085827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NumberOfCarriers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135560" y="4452563"/>
            <a:ext cx="857662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Buffer1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645900" y="2350099"/>
            <a:ext cx="2085826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CarrierSpeedLoaded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45899" y="1969945"/>
            <a:ext cx="2085827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002060"/>
                </a:solidFill>
              </a:rPr>
              <a:t>CarrierSpeedEmpty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3619" y="2765108"/>
            <a:ext cx="1027845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ProductX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032104" y="1975295"/>
            <a:ext cx="1686680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MachineXSpeed</a:t>
            </a:r>
            <a:endParaRPr lang="de-DE" sz="1600" dirty="0">
              <a:solidFill>
                <a:srgbClr val="002060"/>
              </a:solidFill>
            </a:endParaRPr>
          </a:p>
        </p:txBody>
      </p:sp>
      <p:grpSp>
        <p:nvGrpSpPr>
          <p:cNvPr id="21" name="Gruppierung 20"/>
          <p:cNvGrpSpPr/>
          <p:nvPr/>
        </p:nvGrpSpPr>
        <p:grpSpPr>
          <a:xfrm>
            <a:off x="9006982" y="3212976"/>
            <a:ext cx="1985562" cy="1916695"/>
            <a:chOff x="9104103" y="3954916"/>
            <a:chExt cx="1985562" cy="1916695"/>
          </a:xfrm>
        </p:grpSpPr>
        <p:sp>
          <p:nvSpPr>
            <p:cNvPr id="15" name="Textfeld 14"/>
            <p:cNvSpPr txBox="1"/>
            <p:nvPr/>
          </p:nvSpPr>
          <p:spPr>
            <a:xfrm>
              <a:off x="9107321" y="4349451"/>
              <a:ext cx="1975195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Throughput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9104103" y="4743986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BufferXMean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9108030" y="5135819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BufferXMax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9108030" y="3954916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CycleTime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9108032" y="5533057"/>
              <a:ext cx="1981633" cy="338554"/>
            </a:xfrm>
            <a:prstGeom prst="rect">
              <a:avLst/>
            </a:prstGeom>
            <a:solidFill>
              <a:srgbClr val="003259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7900"/>
                  </a:solidFill>
                </a:rPr>
                <a:t>MachineXUtilization</a:t>
              </a:r>
              <a:endParaRPr lang="de-DE" sz="1600" dirty="0">
                <a:solidFill>
                  <a:srgbClr val="FF7900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829918" y="3302534"/>
            <a:ext cx="1595245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2060"/>
                </a:solidFill>
              </a:rPr>
              <a:t>LoadingVolume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874064" y="5533057"/>
            <a:ext cx="857662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Buffer2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952042" y="5533057"/>
            <a:ext cx="1664238" cy="338554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Machine4Speed</a:t>
            </a:r>
          </a:p>
        </p:txBody>
      </p:sp>
      <p:cxnSp>
        <p:nvCxnSpPr>
          <p:cNvPr id="26" name="Gerade Verbindung mit Pfeil 25"/>
          <p:cNvCxnSpPr>
            <a:endCxn id="24" idx="1"/>
          </p:cNvCxnSpPr>
          <p:nvPr/>
        </p:nvCxnSpPr>
        <p:spPr bwMode="auto">
          <a:xfrm>
            <a:off x="6731726" y="5702334"/>
            <a:ext cx="220316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winkelte Verbindung 31"/>
          <p:cNvCxnSpPr>
            <a:stCxn id="14" idx="2"/>
            <a:endCxn id="19" idx="1"/>
          </p:cNvCxnSpPr>
          <p:nvPr/>
        </p:nvCxnSpPr>
        <p:spPr bwMode="auto">
          <a:xfrm rot="16200000" flipH="1">
            <a:off x="7908974" y="2280318"/>
            <a:ext cx="1068404" cy="1135465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Gewinkelte Verbindung 33"/>
          <p:cNvCxnSpPr>
            <a:endCxn id="15" idx="1"/>
          </p:cNvCxnSpPr>
          <p:nvPr/>
        </p:nvCxnSpPr>
        <p:spPr bwMode="auto">
          <a:xfrm rot="16200000" flipH="1">
            <a:off x="7708679" y="2475266"/>
            <a:ext cx="1468287" cy="1134755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winkelte Verbindung 36"/>
          <p:cNvCxnSpPr>
            <a:stCxn id="19" idx="3"/>
            <a:endCxn id="15" idx="3"/>
          </p:cNvCxnSpPr>
          <p:nvPr/>
        </p:nvCxnSpPr>
        <p:spPr bwMode="auto">
          <a:xfrm flipH="1">
            <a:off x="10985395" y="3382253"/>
            <a:ext cx="7147" cy="394535"/>
          </a:xfrm>
          <a:prstGeom prst="bentConnector3">
            <a:avLst>
              <a:gd name="adj1" fmla="val -3198545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Gewinkelte Verbindung 39"/>
          <p:cNvCxnSpPr>
            <a:endCxn id="20" idx="3"/>
          </p:cNvCxnSpPr>
          <p:nvPr/>
        </p:nvCxnSpPr>
        <p:spPr bwMode="auto">
          <a:xfrm rot="16200000" flipH="1">
            <a:off x="10421766" y="4389616"/>
            <a:ext cx="1130478" cy="11078"/>
          </a:xfrm>
          <a:prstGeom prst="bentConnector4">
            <a:avLst>
              <a:gd name="adj1" fmla="val 440"/>
              <a:gd name="adj2" fmla="val 2163549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Gewinkelte Verbindung 46"/>
          <p:cNvCxnSpPr>
            <a:stCxn id="22" idx="3"/>
            <a:endCxn id="10" idx="0"/>
          </p:cNvCxnSpPr>
          <p:nvPr/>
        </p:nvCxnSpPr>
        <p:spPr bwMode="auto">
          <a:xfrm>
            <a:off x="2425163" y="3471811"/>
            <a:ext cx="139228" cy="980752"/>
          </a:xfrm>
          <a:prstGeom prst="bentConnector2">
            <a:avLst/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Gewinkelte Verbindung 50"/>
          <p:cNvCxnSpPr>
            <a:stCxn id="9" idx="3"/>
            <a:endCxn id="14" idx="1"/>
          </p:cNvCxnSpPr>
          <p:nvPr/>
        </p:nvCxnSpPr>
        <p:spPr bwMode="auto">
          <a:xfrm>
            <a:off x="6731725" y="1759068"/>
            <a:ext cx="300379" cy="385504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Gewinkelte Verbindung 53"/>
          <p:cNvCxnSpPr>
            <a:stCxn id="10" idx="3"/>
          </p:cNvCxnSpPr>
          <p:nvPr/>
        </p:nvCxnSpPr>
        <p:spPr bwMode="auto">
          <a:xfrm>
            <a:off x="2993222" y="4621840"/>
            <a:ext cx="6013760" cy="377601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Gewinkelte Verbindung 57"/>
          <p:cNvCxnSpPr>
            <a:endCxn id="15" idx="1"/>
          </p:cNvCxnSpPr>
          <p:nvPr/>
        </p:nvCxnSpPr>
        <p:spPr bwMode="auto">
          <a:xfrm flipV="1">
            <a:off x="2997151" y="3776788"/>
            <a:ext cx="6013049" cy="85040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Gewinkelte Verbindung 61"/>
          <p:cNvCxnSpPr>
            <a:stCxn id="24" idx="3"/>
            <a:endCxn id="15" idx="1"/>
          </p:cNvCxnSpPr>
          <p:nvPr/>
        </p:nvCxnSpPr>
        <p:spPr bwMode="auto">
          <a:xfrm flipV="1">
            <a:off x="8616280" y="3776788"/>
            <a:ext cx="393920" cy="1925546"/>
          </a:xfrm>
          <a:prstGeom prst="bentConnector3">
            <a:avLst>
              <a:gd name="adj1" fmla="val 42689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/>
          <p:cNvSpPr txBox="1"/>
          <p:nvPr/>
        </p:nvSpPr>
        <p:spPr>
          <a:xfrm>
            <a:off x="730579" y="5249274"/>
            <a:ext cx="1519292" cy="261610"/>
          </a:xfrm>
          <a:prstGeom prst="rect">
            <a:avLst/>
          </a:prstGeom>
          <a:solidFill>
            <a:srgbClr val="FFB07C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002060"/>
                </a:solidFill>
              </a:rPr>
              <a:t>Stellgrößen</a:t>
            </a:r>
            <a:endParaRPr lang="de-DE" sz="1100" dirty="0">
              <a:solidFill>
                <a:srgbClr val="002060"/>
              </a:solidFill>
            </a:endParaRPr>
          </a:p>
        </p:txBody>
      </p:sp>
      <p:sp>
        <p:nvSpPr>
          <p:cNvPr id="68" name="Textfeld 67"/>
          <p:cNvSpPr txBox="1"/>
          <p:nvPr/>
        </p:nvSpPr>
        <p:spPr>
          <a:xfrm>
            <a:off x="730578" y="5578150"/>
            <a:ext cx="1519292" cy="261610"/>
          </a:xfrm>
          <a:prstGeom prst="rect">
            <a:avLst/>
          </a:prstGeom>
          <a:solidFill>
            <a:srgbClr val="0032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>
                <a:solidFill>
                  <a:srgbClr val="FF7900"/>
                </a:solidFill>
              </a:rPr>
              <a:t>Leistungskennzahlen</a:t>
            </a:r>
            <a:endParaRPr lang="de-DE" sz="1100" dirty="0">
              <a:solidFill>
                <a:srgbClr val="FF7900"/>
              </a:solidFill>
            </a:endParaRPr>
          </a:p>
        </p:txBody>
      </p:sp>
      <p:sp>
        <p:nvSpPr>
          <p:cNvPr id="69" name="Rechteck 68"/>
          <p:cNvSpPr/>
          <p:nvPr/>
        </p:nvSpPr>
        <p:spPr bwMode="auto">
          <a:xfrm>
            <a:off x="676343" y="5204574"/>
            <a:ext cx="1620000" cy="684000"/>
          </a:xfrm>
          <a:prstGeom prst="rect">
            <a:avLst/>
          </a:prstGeom>
          <a:noFill/>
          <a:ln w="28575" cap="flat" cmpd="sng" algn="ctr">
            <a:solidFill>
              <a:srgbClr val="FF7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70" name="Gewinkelte Verbindung 69"/>
          <p:cNvCxnSpPr>
            <a:stCxn id="22" idx="3"/>
          </p:cNvCxnSpPr>
          <p:nvPr/>
        </p:nvCxnSpPr>
        <p:spPr bwMode="auto">
          <a:xfrm>
            <a:off x="2425163" y="3471811"/>
            <a:ext cx="6581819" cy="677269"/>
          </a:xfrm>
          <a:prstGeom prst="bentConnector3">
            <a:avLst>
              <a:gd name="adj1" fmla="val 2082"/>
            </a:avLst>
          </a:prstGeom>
          <a:solidFill>
            <a:srgbClr val="00B8FF"/>
          </a:solidFill>
          <a:ln w="1905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185B40-B0F6-524C-BF7C-F0A40858366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5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Exploratory</a:t>
            </a:r>
            <a:r>
              <a:rPr lang="de-DE" b="1" dirty="0"/>
              <a:t> Data Analysis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93559"/>
              </p:ext>
            </p:extLst>
          </p:nvPr>
        </p:nvGraphicFramePr>
        <p:xfrm>
          <a:off x="2571329" y="1412776"/>
          <a:ext cx="7200799" cy="42764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33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 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Attributname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Beschreibung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22">
                <a:tc rowSpan="7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Stellgrößen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vert="vert270" anchor="ctr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LoadingVolume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Auftragslast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Buffer1, Buffer2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Kapazität der Puffer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NumberOfCarriers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Anzahl Werkstückträger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CarrierSpeedLoaded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Geschwindigkeit im beladenen Zustand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CarrierSpeedEmpty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Geschwindigkeit bei Leerfahrt 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ProductX</a:t>
                      </a:r>
                      <a:r>
                        <a:rPr lang="de-DE" sz="1400" dirty="0">
                          <a:effectLst/>
                        </a:rPr>
                        <a:t> [1-27]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%-Anteil von Produkt X im Auftragsmix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MachineXSpeed</a:t>
                      </a:r>
                      <a:r>
                        <a:rPr lang="de-DE" sz="1400" dirty="0">
                          <a:effectLst/>
                        </a:rPr>
                        <a:t> [1-4]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Effizienzfaktor für Maschine X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022">
                <a:tc rowSpan="5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Leistungskenn-zahlen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vert="vert270" anchor="ctr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Throughput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Gesamtausbringungsmenge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Buffer1Mean, Buffer2Mean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Durchschnittliche Belegung der Puffer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Buffer1Max,</a:t>
                      </a:r>
                      <a:br>
                        <a:rPr lang="de-DE" sz="1400" dirty="0">
                          <a:effectLst/>
                        </a:rPr>
                      </a:br>
                      <a:r>
                        <a:rPr lang="de-DE" sz="1400" dirty="0">
                          <a:effectLst/>
                        </a:rPr>
                        <a:t>Buffer2Max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Maximal beobachtete Belegung der Puffer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73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CycleTime</a:t>
                      </a:r>
                      <a:endParaRPr lang="de-DE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Durchschnittliche Durchlaufzeit eines Auftrages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0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MachineXUtilization</a:t>
                      </a:r>
                      <a:r>
                        <a:rPr lang="de-DE" sz="1400" dirty="0">
                          <a:effectLst/>
                        </a:rPr>
                        <a:t> [1-4]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Durchschnittliche Auslastung von Maschine X</a:t>
                      </a:r>
                      <a:endParaRPr lang="de-DE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86748-355C-BC4A-84FA-64BE843157F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166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ANWENDUNG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2" y="5111913"/>
            <a:ext cx="664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Vorbereitung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Parametrisierung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Modellbildung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C54FE-55CB-4D4B-AD17-5B24C6070DB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660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Datenvorbereitung</a:t>
            </a:r>
            <a:br>
              <a:rPr lang="de-DE" dirty="0"/>
            </a:br>
            <a:r>
              <a:rPr lang="de-DE" sz="2400" dirty="0"/>
              <a:t>Normierung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767408" y="1604963"/>
                <a:ext cx="10808642" cy="4195762"/>
              </a:xfrm>
            </p:spPr>
            <p:txBody>
              <a:bodyPr/>
              <a:lstStyle/>
              <a:p>
                <a:pPr marL="457200" indent="-457200">
                  <a:buFont typeface="Wingdings" pitchFamily="2" charset="2"/>
                  <a:buChar char="§"/>
                </a:pPr>
                <a:r>
                  <a:rPr lang="de-DE" sz="2800" dirty="0"/>
                  <a:t>Stellgrößen werden normiert, damit keine der Stellgrößen die Modellbildung dominiert</a:t>
                </a:r>
              </a:p>
              <a:p>
                <a:pPr marL="457200" indent="-457200">
                  <a:buFont typeface="Wingdings" pitchFamily="2" charset="2"/>
                  <a:buChar char="§"/>
                </a:pPr>
                <a:r>
                  <a:rPr lang="de-DE" sz="2800" dirty="0"/>
                  <a:t>Min-Max-Normierung in Intervall {0, 1}</a:t>
                </a:r>
                <a:endParaRPr lang="de-DE" dirty="0"/>
              </a:p>
              <a:p>
                <a:endParaRPr lang="de-DE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de-DE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4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de-DE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de-DE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𝑛𝑒𝑤</m:t>
                              </m:r>
                              <m:r>
                                <a:rPr lang="de-DE" sz="2400" i="1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de-DE" sz="2400" i="1">
                                  <a:latin typeface="Cambria Math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de-DE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charset="0"/>
                                </a:rPr>
                                <m:t>𝑛𝑒𝑤</m:t>
                              </m:r>
                              <m:r>
                                <a:rPr lang="de-DE" sz="2400" i="1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de-DE" sz="2400" i="1">
                                  <a:latin typeface="Cambria Math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charset="0"/>
                            </a:rPr>
                            <m:t>𝑛𝑒𝑤</m:t>
                          </m:r>
                          <m:r>
                            <a:rPr lang="de-DE" sz="2400" i="1">
                              <a:latin typeface="Cambria Math" charset="0"/>
                            </a:rPr>
                            <m:t>_</m:t>
                          </m:r>
                          <m:r>
                            <a:rPr lang="de-DE" sz="2400" i="1">
                              <a:latin typeface="Cambria Math" charset="0"/>
                            </a:rPr>
                            <m:t>𝑚𝑖𝑛</m:t>
                          </m:r>
                        </m:e>
                        <m:sub>
                          <m:r>
                            <a:rPr lang="de-DE" sz="24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408" y="1604963"/>
                <a:ext cx="10808642" cy="4195762"/>
              </a:xfrm>
              <a:blipFill>
                <a:blip r:embed="rId2"/>
                <a:stretch>
                  <a:fillRect l="-1878"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B3CEC67-4439-AF49-8554-3B8F029A8E6E}"/>
              </a:ext>
            </a:extLst>
          </p:cNvPr>
          <p:cNvSpPr/>
          <p:nvPr/>
        </p:nvSpPr>
        <p:spPr bwMode="auto">
          <a:xfrm>
            <a:off x="843137" y="4485313"/>
            <a:ext cx="10657184" cy="1175935"/>
          </a:xfrm>
          <a:prstGeom prst="rect">
            <a:avLst/>
          </a:prstGeom>
          <a:solidFill>
            <a:srgbClr val="D9D9D9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# Normieren der Daten</a:t>
            </a:r>
            <a:endParaRPr lang="de-DE" sz="1600" dirty="0">
              <a:solidFill>
                <a:srgbClr val="003259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normalize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(x){</a:t>
            </a:r>
          </a:p>
          <a:p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((x-min(x) / 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(x) – min(x)))</a:t>
            </a:r>
          </a:p>
          <a:p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F9F4BB-AB4C-BD45-9622-25C0A60A299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948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CF571-960C-CF45-B34F-9B737629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Datenvorbereitung</a:t>
            </a:r>
            <a:br>
              <a:rPr lang="de-DE" dirty="0"/>
            </a:br>
            <a:r>
              <a:rPr lang="de-DE" sz="2400" dirty="0"/>
              <a:t>Diskretisierung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F3E687-7140-F046-B468-294721E5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de-DE" dirty="0"/>
              <a:t>Diskretisierung der Leistungskennzahlen für die Klassifikation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dirty="0"/>
              <a:t>Einteilen in fünf Klassen mit gleicher Anzahl an einzigartigen Werten (</a:t>
            </a:r>
            <a:r>
              <a:rPr lang="de-DE" i="1" dirty="0" err="1"/>
              <a:t>Equal-Frequency-Binning</a:t>
            </a:r>
            <a:r>
              <a:rPr lang="de-DE" dirty="0"/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dirty="0"/>
              <a:t>Geringerer Rechenaufwand und Bündelung der Informationen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01B1C3-431F-794F-834C-5E21DF02582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67389-7DDB-8D4A-9627-8B7BC85D790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4634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Datenvorbereitung</a:t>
            </a:r>
            <a:br>
              <a:rPr lang="de-DE" dirty="0"/>
            </a:br>
            <a:r>
              <a:rPr lang="de-DE" sz="2400" dirty="0"/>
              <a:t>Diskretisierung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843137" y="1484784"/>
            <a:ext cx="10657184" cy="4327023"/>
          </a:xfrm>
          <a:prstGeom prst="rect">
            <a:avLst/>
          </a:prstGeom>
          <a:solidFill>
            <a:srgbClr val="D9D9D9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e-DE" sz="1600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Diskretisieren</a:t>
            </a:r>
            <a:b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# Initialisierung eines leeren Dataframes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data.frame</a:t>
            </a:r>
            <a:endParaRPr lang="de-DE" sz="1600" dirty="0">
              <a:solidFill>
                <a:srgbClr val="003259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Diskretisieren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der Leistungskennzahlen in 5 Klassen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(i </a:t>
            </a:r>
            <a:r>
              <a:rPr lang="de-DE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 1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:length(Leistungskennzahlen)) {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cbind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, 	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discretize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(Leistungskennzahlen[[i]], 5, 5)))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[i])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(Leistungskennzahlen[i])  	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[[i]]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factor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[[i]])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# Namen der Spalten übernehmen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setNames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(Leistungskennzahlen)))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# Buffer1Max und Buffer2Max bestanden bereits aus diskreten Werten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Leistungskennzahlen_diskretisiert$Buffer1Max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factor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(Leistungskennzahlen$Buffer1Max)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Leistungskennzahlen_diskretisiert$Buffer2Max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factor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(Leistungskennzahlen$Buffer2Max)</a:t>
            </a:r>
          </a:p>
          <a:p>
            <a:pPr>
              <a:buClr>
                <a:srgbClr val="000000"/>
              </a:buClr>
              <a:buSzPct val="100000"/>
            </a:pP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saveRDS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"./Data/</a:t>
            </a:r>
            <a:r>
              <a:rPr lang="de-DE" sz="1600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Leistungskennzahlen_diskretisiert.rds</a:t>
            </a:r>
            <a:r>
              <a:rPr lang="de-DE" sz="16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dirty="0">
                <a:solidFill>
                  <a:srgbClr val="003259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F277EC1-7CFA-414B-A058-F1DDA777EA2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427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Datenvorbereitung</a:t>
            </a:r>
            <a:br>
              <a:rPr lang="de-DE" dirty="0"/>
            </a:br>
            <a:r>
              <a:rPr lang="de-DE" sz="2400" dirty="0"/>
              <a:t>Trainings- und Testdatensatz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D56CD95-C97A-BE4D-852A-64FCEF6CB9C6}"/>
              </a:ext>
            </a:extLst>
          </p:cNvPr>
          <p:cNvGrpSpPr>
            <a:grpSpLocks noChangeAspect="1"/>
          </p:cNvGrpSpPr>
          <p:nvPr/>
        </p:nvGrpSpPr>
        <p:grpSpPr>
          <a:xfrm>
            <a:off x="872335" y="2636913"/>
            <a:ext cx="1783842" cy="2113200"/>
            <a:chOff x="1338801" y="2640565"/>
            <a:chExt cx="1779048" cy="2107521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1EB020D-DA99-6845-A2B7-9B2B9574DFB3}"/>
                </a:ext>
              </a:extLst>
            </p:cNvPr>
            <p:cNvSpPr/>
            <p:nvPr/>
          </p:nvSpPr>
          <p:spPr bwMode="auto">
            <a:xfrm>
              <a:off x="1338801" y="2640565"/>
              <a:ext cx="1779048" cy="2107521"/>
            </a:xfrm>
            <a:prstGeom prst="rect">
              <a:avLst/>
            </a:prstGeom>
            <a:solidFill>
              <a:srgbClr val="003259">
                <a:alpha val="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7692DCC-C5E7-0345-A877-CFBAA3186BD9}"/>
                </a:ext>
              </a:extLst>
            </p:cNvPr>
            <p:cNvSpPr/>
            <p:nvPr/>
          </p:nvSpPr>
          <p:spPr bwMode="auto">
            <a:xfrm>
              <a:off x="1457114" y="3952849"/>
              <a:ext cx="1542542" cy="673131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vorbereitete Daten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F2CE966-CF86-F741-9249-EE20CB5B5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325" y="2755581"/>
              <a:ext cx="1080000" cy="1080000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3E79F97-9D78-5A40-BDB0-5220499D4341}"/>
              </a:ext>
            </a:extLst>
          </p:cNvPr>
          <p:cNvGrpSpPr/>
          <p:nvPr/>
        </p:nvGrpSpPr>
        <p:grpSpPr>
          <a:xfrm>
            <a:off x="3913958" y="1571399"/>
            <a:ext cx="1753453" cy="2077200"/>
            <a:chOff x="3864083" y="1560513"/>
            <a:chExt cx="1779048" cy="2107521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B70CFD4-F278-2D44-BBE3-4B8A9AD74B7F}"/>
                </a:ext>
              </a:extLst>
            </p:cNvPr>
            <p:cNvSpPr/>
            <p:nvPr/>
          </p:nvSpPr>
          <p:spPr bwMode="auto">
            <a:xfrm>
              <a:off x="3864083" y="1560513"/>
              <a:ext cx="1779048" cy="2107521"/>
            </a:xfrm>
            <a:prstGeom prst="rect">
              <a:avLst/>
            </a:prstGeom>
            <a:solidFill>
              <a:srgbClr val="003259">
                <a:alpha val="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BBABE73-55D9-3F4B-819C-5FB54846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607" y="1684123"/>
              <a:ext cx="1080000" cy="1080000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F1A595C-4EC0-2749-B345-2993C0230FE0}"/>
                </a:ext>
              </a:extLst>
            </p:cNvPr>
            <p:cNvSpPr/>
            <p:nvPr/>
          </p:nvSpPr>
          <p:spPr bwMode="auto">
            <a:xfrm>
              <a:off x="3982336" y="2892659"/>
              <a:ext cx="1542542" cy="673131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Trainings-daten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CE63D64-FF0A-CA4F-BC6C-B824629C6D6E}"/>
              </a:ext>
            </a:extLst>
          </p:cNvPr>
          <p:cNvGrpSpPr>
            <a:grpSpLocks noChangeAspect="1"/>
          </p:cNvGrpSpPr>
          <p:nvPr/>
        </p:nvGrpSpPr>
        <p:grpSpPr>
          <a:xfrm>
            <a:off x="3913959" y="3791644"/>
            <a:ext cx="1753453" cy="2077200"/>
            <a:chOff x="3864083" y="3694326"/>
            <a:chExt cx="1779048" cy="2107521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199CA88-EEA3-1045-A9F9-9BD24084A477}"/>
                </a:ext>
              </a:extLst>
            </p:cNvPr>
            <p:cNvSpPr/>
            <p:nvPr/>
          </p:nvSpPr>
          <p:spPr bwMode="auto">
            <a:xfrm>
              <a:off x="3864083" y="3694326"/>
              <a:ext cx="1779048" cy="2107521"/>
            </a:xfrm>
            <a:prstGeom prst="rect">
              <a:avLst/>
            </a:prstGeom>
            <a:solidFill>
              <a:srgbClr val="003259">
                <a:alpha val="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9A869E8-A368-1543-A355-5DCAA6BF2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607" y="3832727"/>
              <a:ext cx="1080000" cy="108000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45A13F-01C4-D340-A5A8-C744B8818351}"/>
                </a:ext>
              </a:extLst>
            </p:cNvPr>
            <p:cNvSpPr/>
            <p:nvPr/>
          </p:nvSpPr>
          <p:spPr bwMode="auto">
            <a:xfrm>
              <a:off x="3982336" y="5027617"/>
              <a:ext cx="1542542" cy="673131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Testdaten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CB05EB9-9EF9-994A-A785-4D991D1F6F57}"/>
              </a:ext>
            </a:extLst>
          </p:cNvPr>
          <p:cNvGrpSpPr/>
          <p:nvPr/>
        </p:nvGrpSpPr>
        <p:grpSpPr>
          <a:xfrm>
            <a:off x="6312024" y="1551330"/>
            <a:ext cx="1779048" cy="2107521"/>
            <a:chOff x="6312024" y="1560513"/>
            <a:chExt cx="1779048" cy="210752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8FF844-5F12-1D45-88F5-FF8CE8295B10}"/>
                </a:ext>
              </a:extLst>
            </p:cNvPr>
            <p:cNvSpPr/>
            <p:nvPr/>
          </p:nvSpPr>
          <p:spPr bwMode="auto">
            <a:xfrm>
              <a:off x="6312024" y="1560513"/>
              <a:ext cx="1779048" cy="2107521"/>
            </a:xfrm>
            <a:prstGeom prst="rect">
              <a:avLst/>
            </a:prstGeom>
            <a:solidFill>
              <a:srgbClr val="003259">
                <a:alpha val="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3F66F6-0639-2342-9E00-7CA9C509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8885" y="1684123"/>
              <a:ext cx="1080000" cy="108000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03D5503-4370-374A-853D-500944E1318C}"/>
                </a:ext>
              </a:extLst>
            </p:cNvPr>
            <p:cNvSpPr/>
            <p:nvPr/>
          </p:nvSpPr>
          <p:spPr bwMode="auto">
            <a:xfrm>
              <a:off x="6430277" y="2887733"/>
              <a:ext cx="1542542" cy="673131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Modell-berechnung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290DA00-7A40-F047-B16A-E19FA240C218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 bwMode="auto">
          <a:xfrm flipV="1">
            <a:off x="2656177" y="2609999"/>
            <a:ext cx="1257781" cy="108351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79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CAC2351-9869-C846-B397-92A4CDD137B8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 bwMode="auto">
          <a:xfrm flipV="1">
            <a:off x="5667411" y="2605091"/>
            <a:ext cx="644613" cy="4908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79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7252BE-5A2B-1A48-82D0-8AA0339BF030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 bwMode="auto">
          <a:xfrm>
            <a:off x="2656177" y="3693513"/>
            <a:ext cx="1257782" cy="113673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79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8F21BBB-01C4-C84B-9518-585C46164CE2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 bwMode="auto">
          <a:xfrm flipV="1">
            <a:off x="8091072" y="2594839"/>
            <a:ext cx="644613" cy="1025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79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47" name="Gewinkelte Verbindung 46">
            <a:extLst>
              <a:ext uri="{FF2B5EF4-FFF2-40B4-BE49-F238E27FC236}">
                <a16:creationId xmlns:a16="http://schemas.microsoft.com/office/drawing/2014/main" id="{70F8F54E-8B15-664A-9007-914292A90227}"/>
              </a:ext>
            </a:extLst>
          </p:cNvPr>
          <p:cNvCxnSpPr>
            <a:cxnSpLocks/>
            <a:stCxn id="19" idx="3"/>
            <a:endCxn id="36" idx="2"/>
          </p:cNvCxnSpPr>
          <p:nvPr/>
        </p:nvCxnSpPr>
        <p:spPr bwMode="auto">
          <a:xfrm flipV="1">
            <a:off x="5667412" y="3648599"/>
            <a:ext cx="3957797" cy="1181645"/>
          </a:xfrm>
          <a:prstGeom prst="bentConnector2">
            <a:avLst/>
          </a:prstGeom>
          <a:solidFill>
            <a:srgbClr val="00B8FF"/>
          </a:solidFill>
          <a:ln w="28575" cap="flat" cmpd="sng" algn="ctr">
            <a:solidFill>
              <a:srgbClr val="FF7900"/>
            </a:solidFill>
            <a:prstDash val="lgDash"/>
            <a:round/>
            <a:headEnd type="none" w="med" len="med"/>
            <a:tailEnd type="triangle"/>
          </a:ln>
          <a:effectLst/>
        </p:spPr>
      </p:cxn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9260AFA-2432-F84F-A508-C9A0B14BE2E2}"/>
              </a:ext>
            </a:extLst>
          </p:cNvPr>
          <p:cNvGrpSpPr/>
          <p:nvPr/>
        </p:nvGrpSpPr>
        <p:grpSpPr>
          <a:xfrm>
            <a:off x="8735685" y="1541078"/>
            <a:ext cx="1779048" cy="2107521"/>
            <a:chOff x="8735685" y="1541078"/>
            <a:chExt cx="1779048" cy="2107521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64D893-C714-1941-B4D5-192C3F0EBE17}"/>
                </a:ext>
              </a:extLst>
            </p:cNvPr>
            <p:cNvSpPr/>
            <p:nvPr/>
          </p:nvSpPr>
          <p:spPr bwMode="auto">
            <a:xfrm>
              <a:off x="8735685" y="1541078"/>
              <a:ext cx="1779048" cy="2107521"/>
            </a:xfrm>
            <a:prstGeom prst="rect">
              <a:avLst/>
            </a:prstGeom>
            <a:solidFill>
              <a:srgbClr val="003259">
                <a:alpha val="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A269FC9-3B10-3643-AE4C-AA240D2BF778}"/>
                </a:ext>
              </a:extLst>
            </p:cNvPr>
            <p:cNvSpPr/>
            <p:nvPr/>
          </p:nvSpPr>
          <p:spPr bwMode="auto">
            <a:xfrm>
              <a:off x="8853938" y="2868298"/>
              <a:ext cx="1542542" cy="673131"/>
            </a:xfrm>
            <a:prstGeom prst="rect">
              <a:avLst/>
            </a:prstGeom>
            <a:solidFill>
              <a:srgbClr val="003259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  <a:latin typeface="Arial" charset="0"/>
                </a:rPr>
                <a:t>Evaluierung</a:t>
              </a:r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7E3F87A-948E-1D41-9FC7-5EE680DD7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85209" y="1672239"/>
              <a:ext cx="1080000" cy="1080000"/>
            </a:xfrm>
            <a:prstGeom prst="rect">
              <a:avLst/>
            </a:prstGeom>
          </p:spPr>
        </p:pic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8C0CCD-7712-0A40-BB54-BC597DC9FDA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3932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Modellbildung</a:t>
            </a:r>
            <a:br>
              <a:rPr lang="de-DE" dirty="0"/>
            </a:br>
            <a:r>
              <a:rPr lang="de-DE" sz="2400" dirty="0"/>
              <a:t>Tuning der Parameter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843137" y="1484784"/>
            <a:ext cx="10657184" cy="3816423"/>
          </a:xfrm>
          <a:prstGeom prst="rect">
            <a:avLst/>
          </a:prstGeom>
          <a:solidFill>
            <a:srgbClr val="D9D9D9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Listen für Tuning</a:t>
            </a:r>
          </a:p>
          <a:p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cost_list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(10^-5, 10^-3, 10^-1, 10^1, 10^3, 10^5, 10^7)</a:t>
            </a:r>
          </a:p>
          <a:p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gamma_list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(10^-7, 10^-5, 10^-3, 10^-1, 10^1, 10^3, 10^5)</a:t>
            </a:r>
          </a:p>
          <a:p>
            <a:endParaRPr lang="de-DE" sz="1600" dirty="0">
              <a:solidFill>
                <a:srgbClr val="0032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SVR für </a:t>
            </a:r>
            <a:r>
              <a:rPr lang="de-DE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Throughput</a:t>
            </a:r>
            <a:endParaRPr lang="de-DE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SVR_Throughput_tune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svm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LoadingVolume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Buffer1 + Buffer2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NumberOfCarriers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CarrierSpeedLoaded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CarrierSpeedEmpty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Product1 + Product2 + Product3 + Product4 + Product5 + Product6 + Product7 + Product8 + Product9 + Product10 + Product11 + Product12 + Product13 + Product14 + Product15 + Product16 + Product17 + Product18 + Product19 + Product20 + Product21 + Product22 + Product23 + Product24 + Product25 + Product26 + Product27 + Machine1Speed + Machine2Speed + Machine3Speed + Machine4Speed,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trainset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type =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-regression"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kernel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"radial"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gamma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gamma_list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cost_list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T)</a:t>
            </a:r>
          </a:p>
          <a:p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SVR_Throughput_tune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SVR_Throughput_tune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2BCB66-07DB-A543-8657-045E15DAC8E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13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A9CA9-7C70-0C4C-B3C9-00A55D7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Modellbildung</a:t>
            </a:r>
            <a:br>
              <a:rPr lang="de-DE" dirty="0"/>
            </a:br>
            <a:r>
              <a:rPr lang="de-DE" sz="2400" dirty="0"/>
              <a:t>Tuning am Beispiel </a:t>
            </a:r>
            <a:r>
              <a:rPr lang="de-DE" sz="2400" dirty="0" err="1"/>
              <a:t>Throughput</a:t>
            </a:r>
            <a:endParaRPr lang="de-DE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A39A9-D64F-F44E-901C-E2F1187CE1C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24E81F-A5B9-EF41-B484-D4007D4C4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8" b="4510"/>
          <a:stretch/>
        </p:blipFill>
        <p:spPr>
          <a:xfrm>
            <a:off x="2412235" y="1409057"/>
            <a:ext cx="7518988" cy="40267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F76B836-647A-8D40-AB9C-19A24D150494}"/>
              </a:ext>
            </a:extLst>
          </p:cNvPr>
          <p:cNvSpPr txBox="1"/>
          <p:nvPr/>
        </p:nvSpPr>
        <p:spPr>
          <a:xfrm>
            <a:off x="3867473" y="5435761"/>
            <a:ext cx="460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rgbClr val="003259"/>
                </a:solidFill>
              </a:rPr>
              <a:t>Abbildung 4: Kreuzvalidierung der SVC für Leistungskennzahl </a:t>
            </a:r>
            <a:r>
              <a:rPr lang="de-DE" sz="1200" b="1" i="1" dirty="0" err="1">
                <a:solidFill>
                  <a:srgbClr val="003259"/>
                </a:solidFill>
              </a:rPr>
              <a:t>Throughput</a:t>
            </a:r>
            <a:r>
              <a:rPr lang="de-DE" sz="1200" b="1" i="1" dirty="0">
                <a:solidFill>
                  <a:srgbClr val="003259"/>
                </a:solidFill>
              </a:rPr>
              <a:t> [eigene Darstellung]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D1754F-4DE5-DA45-A76F-5C26423A6AB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9475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Modellbildung</a:t>
            </a:r>
            <a:br>
              <a:rPr lang="de-DE" dirty="0"/>
            </a:br>
            <a:r>
              <a:rPr lang="de-DE" sz="2400" dirty="0"/>
              <a:t>am Beispiel 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843137" y="1484785"/>
            <a:ext cx="10657184" cy="3384376"/>
          </a:xfrm>
          <a:prstGeom prst="rect">
            <a:avLst/>
          </a:prstGeom>
          <a:solidFill>
            <a:srgbClr val="D9D9D9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svm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LoadingVolume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Buffer1 + Buffer2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NumberOfCarriers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CarrierSpeedLoaded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CarrierSpeedEmpty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Product1 + Product2 + Product3 + Product4 + Product5 + Product6 + Product7 + Product8 + Product9 + Product10 + Product11 + Product12 + Product13 + Product14 + Product15 + Product16 + Product17 + Product18 + Product19 + Product20 + Product21 + Product22 + Product23 + Product24 + Product25 + Product26 + Product27 + Machine1Speed + Machine2Speed + Machine3Speed + Machine4Speed 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trainset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SVR_Throughput_validation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validate.regression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testset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testset$Throughput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de-DE" sz="1600" dirty="0">
              <a:solidFill>
                <a:srgbClr val="0032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SVR_Throughput_validation$error_norm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breaks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SVR_Throughput_validation$error_norm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)+0.05, 0.05),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"Histogramm der normierten Abweichung - </a:t>
            </a:r>
            <a:r>
              <a:rPr lang="de-DE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Throughput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"normierte Abweichung"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"Häufigkeit"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de-DE" sz="1600" dirty="0">
              <a:solidFill>
                <a:srgbClr val="0032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saveRDS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"./Model/Regression/</a:t>
            </a:r>
            <a:r>
              <a:rPr lang="de-DE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SVR_Throughput.rds</a:t>
            </a:r>
            <a:r>
              <a:rPr lang="de-DE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0032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B3F6C8-B343-1F4D-8FA6-9FB2EB01164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6285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GRUNDLAGEN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63613" y="5111913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KDD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Machine Learning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21E4EB-5A2B-4043-BC8F-7556C78896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5644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KRITISCHE WÜRDIGUNG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1" y="5111913"/>
            <a:ext cx="1036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Klassifikation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Regression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Zusammenfassung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5" action="ppaction://hlinksldjump"/>
              </a:rPr>
              <a:t>kritische Würdigung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F67A01-3A03-CC4A-9A33-70B9AE53290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32503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</a:t>
            </a:r>
            <a:br>
              <a:rPr lang="de-DE" dirty="0"/>
            </a:br>
            <a:r>
              <a:rPr lang="de-DE" sz="2400" dirty="0"/>
              <a:t>Klassifikation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78751B26-837E-3746-A688-F7A8D66CC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39572"/>
              </p:ext>
            </p:extLst>
          </p:nvPr>
        </p:nvGraphicFramePr>
        <p:xfrm>
          <a:off x="2855640" y="1844824"/>
          <a:ext cx="6768753" cy="3240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266">
                  <a:extLst>
                    <a:ext uri="{9D8B030D-6E8A-4147-A177-3AD203B41FA5}">
                      <a16:colId xmlns:a16="http://schemas.microsoft.com/office/drawing/2014/main" val="2450704886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1500784868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3633768817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2040651791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489307892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1518380573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1984330450"/>
                    </a:ext>
                  </a:extLst>
                </a:gridCol>
                <a:gridCol w="912641">
                  <a:extLst>
                    <a:ext uri="{9D8B030D-6E8A-4147-A177-3AD203B41FA5}">
                      <a16:colId xmlns:a16="http://schemas.microsoft.com/office/drawing/2014/main" val="877778803"/>
                    </a:ext>
                  </a:extLst>
                </a:gridCol>
              </a:tblGrid>
              <a:tr h="36004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de-DE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Buffer2Max</a:t>
                      </a:r>
                      <a:endParaRPr lang="de-DE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45055"/>
                  </a:ext>
                </a:extLst>
              </a:tr>
              <a:tr h="36004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 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de-DE" sz="2000" b="1" u="none" strike="noStrike" dirty="0" err="1">
                          <a:solidFill>
                            <a:srgbClr val="003259"/>
                          </a:solidFill>
                          <a:effectLst/>
                        </a:rPr>
                        <a:t>Predicted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8869"/>
                  </a:ext>
                </a:extLst>
              </a:tr>
              <a:tr h="360040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1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2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3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4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5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6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B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087971"/>
                  </a:ext>
                </a:extLst>
              </a:tr>
              <a:tr h="36004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de-DE" sz="2000" b="1" u="none" strike="noStrike" dirty="0" err="1">
                          <a:solidFill>
                            <a:srgbClr val="003259"/>
                          </a:solidFill>
                          <a:effectLst/>
                        </a:rPr>
                        <a:t>Actual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vert="vert270" anchor="ctr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1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42.467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277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T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49806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2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305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44.787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191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23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180172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3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5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238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48.190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2.688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44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8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47122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4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34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2.961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43.375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3.074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150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96961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5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311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4.975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89.408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9.075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60786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6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0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>
                          <a:solidFill>
                            <a:srgbClr val="003259"/>
                          </a:solidFill>
                          <a:effectLst/>
                        </a:rPr>
                        <a:t>21</a:t>
                      </a:r>
                      <a:endParaRPr lang="de-DE" sz="2000" b="0" i="0" u="none" strike="noStrike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861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u="none" strike="noStrike" dirty="0">
                          <a:solidFill>
                            <a:srgbClr val="003259"/>
                          </a:solidFill>
                          <a:effectLst/>
                        </a:rPr>
                        <a:t>10.825</a:t>
                      </a:r>
                      <a:endParaRPr lang="de-DE" sz="2000" b="0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000" b="1" u="none" strike="noStrike" dirty="0">
                          <a:solidFill>
                            <a:srgbClr val="003259"/>
                          </a:solidFill>
                          <a:effectLst/>
                        </a:rPr>
                        <a:t>95.707</a:t>
                      </a:r>
                      <a:endParaRPr lang="de-DE" sz="2000" b="1" i="0" u="none" strike="noStrike" dirty="0">
                        <a:solidFill>
                          <a:srgbClr val="00325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962380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4FAEC-7766-B446-A5DC-BB09502BDF7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2770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</a:t>
            </a:r>
            <a:br>
              <a:rPr lang="de-DE" dirty="0"/>
            </a:br>
            <a:r>
              <a:rPr lang="de-DE" sz="2400" dirty="0"/>
              <a:t>Klassifikation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549214"/>
              </p:ext>
            </p:extLst>
          </p:nvPr>
        </p:nvGraphicFramePr>
        <p:xfrm>
          <a:off x="1239181" y="1772816"/>
          <a:ext cx="9865096" cy="387337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3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Leistungskennzahl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Genauigkeit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Genauigkeit ± 1 Klasse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Throughput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79,93%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99,32%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CycleTime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77,73%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99,25%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Buffer1Max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75,22%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99,13%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Buffer2Ma</a:t>
                      </a:r>
                      <a:r>
                        <a:rPr lang="de-DE" sz="2000" dirty="0">
                          <a:effectLst/>
                        </a:rPr>
                        <a:t>x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86,51%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99,45%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Buffer1Mean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82,65%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   ---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4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Buffer2Mean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90,98%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99,64%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Machine1Utilization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80,96%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99,09%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Machine2Utilization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86,38%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99,86%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Machine3Utilization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85,84%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99,75%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Machine4Utilization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87,83%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99,88%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0EC91C-E6C3-AD43-A0D3-18C067AC53B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1534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</a:t>
            </a:r>
            <a:br>
              <a:rPr lang="de-DE" dirty="0"/>
            </a:br>
            <a:r>
              <a:rPr lang="de-DE" sz="2400" dirty="0"/>
              <a:t>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16386" name="Picture 2" descr="age29image382169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7"/>
          <a:stretch/>
        </p:blipFill>
        <p:spPr bwMode="auto">
          <a:xfrm>
            <a:off x="3361556" y="1359124"/>
            <a:ext cx="5620345" cy="39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94B188-D7C1-1540-AD17-568EF23F5143}"/>
              </a:ext>
            </a:extLst>
          </p:cNvPr>
          <p:cNvSpPr txBox="1"/>
          <p:nvPr/>
        </p:nvSpPr>
        <p:spPr>
          <a:xfrm>
            <a:off x="3861959" y="5373216"/>
            <a:ext cx="461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rgbClr val="003259"/>
                </a:solidFill>
              </a:rPr>
              <a:t>Abbildung 5: Histogramm der normierten Abweichung der Leistungskennzahl </a:t>
            </a:r>
            <a:r>
              <a:rPr lang="de-DE" sz="1200" b="1" i="1" dirty="0" err="1">
                <a:solidFill>
                  <a:srgbClr val="003259"/>
                </a:solidFill>
              </a:rPr>
              <a:t>Throughput</a:t>
            </a:r>
            <a:r>
              <a:rPr lang="de-DE" sz="1200" b="1" i="1" dirty="0">
                <a:solidFill>
                  <a:srgbClr val="003259"/>
                </a:solidFill>
              </a:rPr>
              <a:t> [eigene Darstellung]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F7532D-80ED-1849-B79B-991A71041D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852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</a:t>
            </a:r>
            <a:br>
              <a:rPr lang="de-DE" dirty="0"/>
            </a:br>
            <a:r>
              <a:rPr lang="de-DE" sz="2400" dirty="0"/>
              <a:t>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50465"/>
              </p:ext>
            </p:extLst>
          </p:nvPr>
        </p:nvGraphicFramePr>
        <p:xfrm>
          <a:off x="1415480" y="1930504"/>
          <a:ext cx="9937103" cy="3154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Leistungskennzahl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Mittlere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Abweichung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Maximale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Abweichung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6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Throughput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5,58%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121,32%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CycleTime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7,11%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83,78%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Buffer1Max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23,63%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596,64%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6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Buffer2Mean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16,54%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339,39%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Machine1Utilization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6,41%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117,80%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Machine2Utilization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9,00%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298,19%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Machine3Utilization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7,95%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313,17%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1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Machine4Utilization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>
                    <a:solidFill>
                      <a:srgbClr val="0032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9,66%</a:t>
                      </a:r>
                      <a:endParaRPr lang="de-DE" sz="2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R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259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390,04%</a:t>
                      </a:r>
                      <a:endParaRPr lang="de-DE" sz="2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3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3259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F19997-85FF-0D4A-B039-60AFD077E43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2714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</a:t>
            </a:r>
            <a:br>
              <a:rPr lang="de-DE" dirty="0"/>
            </a:br>
            <a:r>
              <a:rPr lang="de-DE" sz="2400" dirty="0"/>
              <a:t>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16385" name="Picture 1" descr="age30image3804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/>
          <a:stretch/>
        </p:blipFill>
        <p:spPr bwMode="auto">
          <a:xfrm>
            <a:off x="2567608" y="1412776"/>
            <a:ext cx="7184739" cy="45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CD1632A-71A9-E14F-94A4-24C341352726}"/>
              </a:ext>
            </a:extLst>
          </p:cNvPr>
          <p:cNvSpPr txBox="1"/>
          <p:nvPr/>
        </p:nvSpPr>
        <p:spPr>
          <a:xfrm>
            <a:off x="9300654" y="5280710"/>
            <a:ext cx="28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rgbClr val="003259"/>
                </a:solidFill>
              </a:rPr>
              <a:t>Abbildung 6: Säulendiagramm der mittleren der maximalen normierten Abweichung [eigene Darstellung]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1E1021-8E9A-454B-A7B8-AAF4023B965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35926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Zusammenfassung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2" y="5111913"/>
            <a:ext cx="10749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</a:rPr>
              <a:t>Zieldefinition | </a:t>
            </a:r>
            <a:r>
              <a:rPr lang="de-DE" dirty="0" err="1">
                <a:solidFill>
                  <a:srgbClr val="003259"/>
                </a:solidFill>
              </a:rPr>
              <a:t>Explore</a:t>
            </a:r>
            <a:r>
              <a:rPr lang="de-DE" dirty="0">
                <a:solidFill>
                  <a:srgbClr val="003259"/>
                </a:solidFill>
              </a:rPr>
              <a:t> &amp; </a:t>
            </a:r>
            <a:r>
              <a:rPr lang="de-DE" dirty="0" err="1">
                <a:solidFill>
                  <a:srgbClr val="003259"/>
                </a:solidFill>
              </a:rPr>
              <a:t>Analyze</a:t>
            </a:r>
            <a:r>
              <a:rPr lang="de-DE" dirty="0">
                <a:solidFill>
                  <a:srgbClr val="003259"/>
                </a:solidFill>
              </a:rPr>
              <a:t> | Datenvorbereitung | Methodenauswahl | Modellbildung | Evaluierung | Visualisierung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F7C3DC-AADC-4A4F-A5F9-09196B35C61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488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4"/>
            <a:ext cx="1945080" cy="684598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2000" b="1" i="0" u="none" strike="noStrike" cap="none" normalizeH="0" baseline="0" dirty="0" err="1">
                  <a:ln>
                    <a:noFill/>
                  </a:ln>
                  <a:solidFill>
                    <a:srgbClr val="003259"/>
                  </a:solidFill>
                  <a:effectLst/>
                </a:rPr>
                <a:t>Explore</a:t>
              </a: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 &amp; </a:t>
              </a:r>
              <a:r>
                <a:rPr kumimoji="0" lang="de-DE" sz="2000" b="1" i="0" u="none" strike="noStrike" cap="none" normalizeH="0" baseline="0" dirty="0" err="1">
                  <a:ln>
                    <a:noFill/>
                  </a:ln>
                  <a:solidFill>
                    <a:srgbClr val="003259"/>
                  </a:solidFill>
                  <a:effectLst/>
                </a:rPr>
                <a:t>Analyze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978243" y="2982971"/>
            <a:ext cx="1944000" cy="686039"/>
            <a:chOff x="3978243" y="2982971"/>
            <a:chExt cx="1944000" cy="686039"/>
          </a:xfrm>
        </p:grpSpPr>
        <p:sp>
          <p:nvSpPr>
            <p:cNvPr id="28" name="Rechteck 2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Daten-vorbereitung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07500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692376"/>
            <a:chOff x="5286928" y="4002129"/>
            <a:chExt cx="1945079" cy="692376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Methoden-auswahl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68603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Modellbildung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D2770E-1E10-5E4F-8483-A8CD067AFE3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92996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978243" y="2982971"/>
            <a:ext cx="1944000" cy="686039"/>
            <a:chOff x="3978243" y="2982971"/>
            <a:chExt cx="1944000" cy="686039"/>
          </a:xfrm>
        </p:grpSpPr>
        <p:sp>
          <p:nvSpPr>
            <p:cNvPr id="28" name="Rechteck 2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Daten-vorbereitung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07500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692376"/>
            <a:chOff x="5286928" y="4002129"/>
            <a:chExt cx="1945079" cy="692376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Methoden-auswahl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68603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Modellbildung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E08328-AA4B-614B-8170-E1DF103784F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978243" y="2982971"/>
            <a:ext cx="1944000" cy="1188679"/>
            <a:chOff x="3978243" y="2982971"/>
            <a:chExt cx="1944000" cy="686039"/>
          </a:xfrm>
        </p:grpSpPr>
        <p:sp>
          <p:nvSpPr>
            <p:cNvPr id="28" name="Rechteck 2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>
                  <a:solidFill>
                    <a:srgbClr val="003259"/>
                  </a:solidFill>
                </a:rPr>
                <a:t>Datenvorbereitung</a:t>
              </a: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Normieren der Stellgrößen und </a:t>
              </a:r>
              <a:r>
                <a:rPr lang="de-DE" sz="1400" dirty="0" err="1">
                  <a:solidFill>
                    <a:srgbClr val="003259"/>
                  </a:solidFill>
                </a:rPr>
                <a:t>Diskretisieren</a:t>
              </a:r>
              <a:r>
                <a:rPr lang="de-DE" sz="1400" dirty="0">
                  <a:solidFill>
                    <a:srgbClr val="003259"/>
                  </a:solidFill>
                </a:rPr>
                <a:t> der Leistungskennzahlen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07500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692376"/>
            <a:chOff x="5286928" y="4002129"/>
            <a:chExt cx="1945079" cy="692376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Methoden-auswahl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68603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Modellbildung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3670B1-CE8F-8446-9F74-3470EF03211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2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6"/>
            <a:ext cx="8007733" cy="484338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  <a:br>
              <a:rPr lang="de-DE" b="1" dirty="0"/>
            </a:br>
            <a:r>
              <a:rPr lang="de-DE" sz="2400" dirty="0"/>
              <a:t>Prozess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68603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3962380"/>
            <a:ext cx="1945080" cy="684598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20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2000" b="1" dirty="0">
                  <a:solidFill>
                    <a:srgbClr val="003259"/>
                  </a:solidFill>
                </a:rPr>
                <a:t> &amp; </a:t>
              </a:r>
              <a:r>
                <a:rPr lang="de-DE" sz="2000" b="1" dirty="0" err="1">
                  <a:solidFill>
                    <a:srgbClr val="003259"/>
                  </a:solidFill>
                </a:rPr>
                <a:t>Analyze</a:t>
              </a:r>
              <a:endParaRPr lang="de-DE" sz="2000" b="1" dirty="0">
                <a:solidFill>
                  <a:srgbClr val="003259"/>
                </a:solidFill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978243" y="2982971"/>
            <a:ext cx="1944000" cy="686039"/>
            <a:chOff x="3978243" y="2982971"/>
            <a:chExt cx="1944000" cy="686039"/>
          </a:xfrm>
        </p:grpSpPr>
        <p:sp>
          <p:nvSpPr>
            <p:cNvPr id="28" name="Rechteck 2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Daten-vorbereitung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3933056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3962380"/>
            <a:ext cx="1945079" cy="692376"/>
            <a:chOff x="5286928" y="4002129"/>
            <a:chExt cx="1945079" cy="692376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Methoden-auswahl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68603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Modellbildung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sp>
        <p:nvSpPr>
          <p:cNvPr id="39" name="Rechteck 38"/>
          <p:cNvSpPr/>
          <p:nvPr/>
        </p:nvSpPr>
        <p:spPr bwMode="auto">
          <a:xfrm>
            <a:off x="1362290" y="5013176"/>
            <a:ext cx="9802583" cy="762889"/>
          </a:xfrm>
          <a:prstGeom prst="rect">
            <a:avLst/>
          </a:prstGeom>
          <a:noFill/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charset="2"/>
              <a:buChar char="§"/>
              <a:tabLst/>
            </a:pPr>
            <a:r>
              <a:rPr kumimoji="0" lang="de-DE" sz="20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Iterativer</a:t>
            </a:r>
            <a:r>
              <a:rPr kumimoji="0" lang="de-DE" sz="20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Prozess </a:t>
            </a:r>
            <a:r>
              <a:rPr kumimoji="0" lang="mr-IN" sz="20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–</a:t>
            </a:r>
            <a:r>
              <a:rPr kumimoji="0" lang="de-DE" sz="20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ggf. wird zu vorherigen Schritten zurückgesprungen</a:t>
            </a:r>
          </a:p>
          <a:p>
            <a:pPr marL="342900" marR="0" indent="-34290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charset="2"/>
              <a:buChar char="§"/>
              <a:tabLst/>
            </a:pPr>
            <a:r>
              <a:rPr lang="de-DE" sz="2000" baseline="0" dirty="0">
                <a:solidFill>
                  <a:srgbClr val="003259"/>
                </a:solidFill>
              </a:rPr>
              <a:t>Kontinuierliche</a:t>
            </a:r>
            <a:r>
              <a:rPr lang="de-DE" sz="2000" dirty="0">
                <a:solidFill>
                  <a:srgbClr val="003259"/>
                </a:solidFill>
              </a:rPr>
              <a:t> Optimierung des Modells</a:t>
            </a:r>
            <a:endParaRPr kumimoji="0" lang="de-DE" sz="2000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9624392" y="5629167"/>
            <a:ext cx="2732627" cy="421291"/>
          </a:xfrm>
          <a:prstGeom prst="rect">
            <a:avLst/>
          </a:prstGeom>
          <a:noFill/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None/>
              <a:tabLst/>
              <a:defRPr/>
            </a:pPr>
            <a:r>
              <a:rPr lang="de-DE" sz="1400">
                <a:solidFill>
                  <a:srgbClr val="003259"/>
                </a:solidFill>
              </a:rPr>
              <a:t>nach [Ha2009] und [FPS1996]</a:t>
            </a:r>
            <a:endParaRPr kumimoji="0" lang="de-DE" sz="1400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6EC135-F7EA-FD48-AA05-D5177FFEFB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43288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07500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1188000"/>
            <a:chOff x="5286928" y="4002129"/>
            <a:chExt cx="1945079" cy="1188000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1188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Methodenauswahl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SVM</a:t>
              </a:r>
              <a:endParaRPr lang="de-DE" sz="1400" dirty="0">
                <a:solidFill>
                  <a:srgbClr val="003259"/>
                </a:solidFill>
              </a:endParaRP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(Support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</a:t>
              </a:r>
              <a:r>
                <a:rPr lang="de-DE" sz="1400" dirty="0" err="1">
                  <a:solidFill>
                    <a:srgbClr val="003259"/>
                  </a:solidFill>
                </a:rPr>
                <a:t>Classifier</a:t>
              </a:r>
              <a:r>
                <a:rPr lang="de-DE" sz="1400" dirty="0">
                  <a:solidFill>
                    <a:srgbClr val="003259"/>
                  </a:solidFill>
                </a:rPr>
                <a:t> &amp; 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Regression)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68603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Modellbildung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3978243" y="2982971"/>
            <a:ext cx="1944000" cy="1188679"/>
            <a:chOff x="3978243" y="2982971"/>
            <a:chExt cx="1944000" cy="686039"/>
          </a:xfrm>
        </p:grpSpPr>
        <p:sp>
          <p:nvSpPr>
            <p:cNvPr id="38" name="Rechteck 3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>
                  <a:solidFill>
                    <a:srgbClr val="003259"/>
                  </a:solidFill>
                </a:rPr>
                <a:t>Datenvorbereitung</a:t>
              </a: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Normieren der Stellgrößen und </a:t>
              </a:r>
              <a:r>
                <a:rPr lang="de-DE" sz="1400" dirty="0" err="1">
                  <a:solidFill>
                    <a:srgbClr val="003259"/>
                  </a:solidFill>
                </a:rPr>
                <a:t>Diskretisieren</a:t>
              </a:r>
              <a:r>
                <a:rPr lang="de-DE" sz="1400" dirty="0">
                  <a:solidFill>
                    <a:srgbClr val="003259"/>
                  </a:solidFill>
                </a:rPr>
                <a:t> der Leistungskennzahlen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1CCBA7-75B2-7E42-9A96-F70AC847824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2099654"/>
      </p:ext>
    </p:extLst>
  </p:cSld>
  <p:clrMapOvr>
    <a:masterClrMapping/>
  </p:clrMapOvr>
  <p:transition spd="slow">
    <p:wedg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07500"/>
            <a:ext cx="1944000" cy="685148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>
                  <a:solidFill>
                    <a:srgbClr val="003259"/>
                  </a:solidFill>
                </a:rPr>
                <a:t>Evaluierung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1188000"/>
            <a:chOff x="5286928" y="4002129"/>
            <a:chExt cx="1945079" cy="1188000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1188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Methodenauswahl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SVM</a:t>
              </a:r>
              <a:endParaRPr lang="de-DE" sz="1400" dirty="0">
                <a:solidFill>
                  <a:srgbClr val="003259"/>
                </a:solidFill>
              </a:endParaRP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(Support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</a:t>
              </a:r>
              <a:r>
                <a:rPr lang="de-DE" sz="1400" dirty="0" err="1">
                  <a:solidFill>
                    <a:srgbClr val="003259"/>
                  </a:solidFill>
                </a:rPr>
                <a:t>Classifier</a:t>
              </a:r>
              <a:r>
                <a:rPr lang="de-DE" sz="1400" dirty="0">
                  <a:solidFill>
                    <a:srgbClr val="003259"/>
                  </a:solidFill>
                </a:rPr>
                <a:t> &amp; 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Regression)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118812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Modellbildung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Parametrisierung, Validierung und Tuning der Modelle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3978243" y="2982971"/>
            <a:ext cx="1944000" cy="1188679"/>
            <a:chOff x="3978243" y="2982971"/>
            <a:chExt cx="1944000" cy="686039"/>
          </a:xfrm>
        </p:grpSpPr>
        <p:sp>
          <p:nvSpPr>
            <p:cNvPr id="38" name="Rechteck 3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>
                  <a:solidFill>
                    <a:srgbClr val="003259"/>
                  </a:solidFill>
                </a:rPr>
                <a:t>Datenvorbereitung</a:t>
              </a: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Normieren der Stellgrößen und </a:t>
              </a:r>
              <a:r>
                <a:rPr lang="de-DE" sz="1400" dirty="0" err="1">
                  <a:solidFill>
                    <a:srgbClr val="003259"/>
                  </a:solidFill>
                </a:rPr>
                <a:t>Diskretisieren</a:t>
              </a:r>
              <a:r>
                <a:rPr lang="de-DE" sz="1400" dirty="0">
                  <a:solidFill>
                    <a:srgbClr val="003259"/>
                  </a:solidFill>
                </a:rPr>
                <a:t> der Leistungskennzahlen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E6A4CD-501D-434A-999E-271DAAF78C7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3163560"/>
      </p:ext>
    </p:extLst>
  </p:cSld>
  <p:clrMapOvr>
    <a:masterClrMapping/>
  </p:clrMapOvr>
  <p:transition spd="slow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36822"/>
            <a:ext cx="1944000" cy="1186962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Evaluierung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Berechnung der Abweichungen bzw. Genauigkeiten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1188000"/>
            <a:chOff x="5286928" y="4002129"/>
            <a:chExt cx="1945079" cy="1188000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1188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Methodenauswahl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SVM</a:t>
              </a:r>
              <a:endParaRPr lang="de-DE" sz="1400" dirty="0">
                <a:solidFill>
                  <a:srgbClr val="003259"/>
                </a:solidFill>
              </a:endParaRP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(Support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</a:t>
              </a:r>
              <a:r>
                <a:rPr lang="de-DE" sz="1400" dirty="0" err="1">
                  <a:solidFill>
                    <a:srgbClr val="003259"/>
                  </a:solidFill>
                </a:rPr>
                <a:t>Classifier</a:t>
              </a:r>
              <a:r>
                <a:rPr lang="de-DE" sz="1400" dirty="0">
                  <a:solidFill>
                    <a:srgbClr val="003259"/>
                  </a:solidFill>
                </a:rPr>
                <a:t> &amp; 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Regression)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118812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Modellbildung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Parametrisierung, Validierung und Tuning der Modelle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3978243" y="2982971"/>
            <a:ext cx="1944000" cy="1188679"/>
            <a:chOff x="3978243" y="2982971"/>
            <a:chExt cx="1944000" cy="686039"/>
          </a:xfrm>
        </p:grpSpPr>
        <p:sp>
          <p:nvSpPr>
            <p:cNvPr id="38" name="Rechteck 3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>
                  <a:solidFill>
                    <a:srgbClr val="003259"/>
                  </a:solidFill>
                </a:rPr>
                <a:t>Datenvorbereitung</a:t>
              </a: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Normieren der Stellgrößen und </a:t>
              </a:r>
              <a:r>
                <a:rPr lang="de-DE" sz="1400" dirty="0" err="1">
                  <a:solidFill>
                    <a:srgbClr val="003259"/>
                  </a:solidFill>
                </a:rPr>
                <a:t>Diskretisieren</a:t>
              </a:r>
              <a:r>
                <a:rPr lang="de-DE" sz="1400" dirty="0">
                  <a:solidFill>
                    <a:srgbClr val="003259"/>
                  </a:solidFill>
                </a:rPr>
                <a:t> der Leistungskennzahlen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9217299" y="2982971"/>
            <a:ext cx="1944000" cy="686039"/>
            <a:chOff x="9217299" y="2982971"/>
            <a:chExt cx="1944000" cy="686039"/>
          </a:xfrm>
        </p:grpSpPr>
        <p:sp>
          <p:nvSpPr>
            <p:cNvPr id="35" name="Rechteck 34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2000" b="1" dirty="0">
                  <a:solidFill>
                    <a:srgbClr val="003259"/>
                  </a:solidFill>
                </a:rPr>
                <a:t>Visualisierung</a:t>
              </a:r>
              <a:endParaRPr kumimoji="0" lang="de-DE" sz="20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435914-7BAC-A440-9A09-301B4CE00FC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2712924"/>
      </p:ext>
    </p:extLst>
  </p:cSld>
  <p:clrMapOvr>
    <a:masterClrMapping/>
  </p:clrMapOvr>
  <p:transition spd="slow">
    <p:wheel spokes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ihandform 20"/>
          <p:cNvSpPr/>
          <p:nvPr/>
        </p:nvSpPr>
        <p:spPr bwMode="auto">
          <a:xfrm>
            <a:off x="2255062" y="3573015"/>
            <a:ext cx="8007733" cy="1283233"/>
          </a:xfrm>
          <a:custGeom>
            <a:avLst/>
            <a:gdLst>
              <a:gd name="connsiteX0" fmla="*/ 0 w 8007733"/>
              <a:gd name="connsiteY0" fmla="*/ 6113 h 333616"/>
              <a:gd name="connsiteX1" fmla="*/ 1320036 w 8007733"/>
              <a:gd name="connsiteY1" fmla="*/ 322371 h 333616"/>
              <a:gd name="connsiteX2" fmla="*/ 2667573 w 8007733"/>
              <a:gd name="connsiteY2" fmla="*/ 6113 h 333616"/>
              <a:gd name="connsiteX3" fmla="*/ 3962858 w 8007733"/>
              <a:gd name="connsiteY3" fmla="*/ 333614 h 333616"/>
              <a:gd name="connsiteX4" fmla="*/ 5307564 w 8007733"/>
              <a:gd name="connsiteY4" fmla="*/ 127 h 333616"/>
              <a:gd name="connsiteX5" fmla="*/ 6619997 w 8007733"/>
              <a:gd name="connsiteY5" fmla="*/ 290584 h 333616"/>
              <a:gd name="connsiteX6" fmla="*/ 8007733 w 8007733"/>
              <a:gd name="connsiteY6" fmla="*/ 127 h 33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7733" h="333616">
                <a:moveTo>
                  <a:pt x="0" y="6113"/>
                </a:moveTo>
                <a:cubicBezTo>
                  <a:pt x="437720" y="164242"/>
                  <a:pt x="875441" y="322371"/>
                  <a:pt x="1320036" y="322371"/>
                </a:cubicBezTo>
                <a:cubicBezTo>
                  <a:pt x="1764631" y="322371"/>
                  <a:pt x="2227103" y="4239"/>
                  <a:pt x="2667573" y="6113"/>
                </a:cubicBezTo>
                <a:cubicBezTo>
                  <a:pt x="3108043" y="7987"/>
                  <a:pt x="3522860" y="334612"/>
                  <a:pt x="3962858" y="333614"/>
                </a:cubicBezTo>
                <a:cubicBezTo>
                  <a:pt x="4402857" y="332616"/>
                  <a:pt x="4864708" y="7299"/>
                  <a:pt x="5307564" y="127"/>
                </a:cubicBezTo>
                <a:cubicBezTo>
                  <a:pt x="5750420" y="-7045"/>
                  <a:pt x="6169969" y="290584"/>
                  <a:pt x="6619997" y="290584"/>
                </a:cubicBezTo>
                <a:cubicBezTo>
                  <a:pt x="7070025" y="290584"/>
                  <a:pt x="7677832" y="66466"/>
                  <a:pt x="8007733" y="127"/>
                </a:cubicBezTo>
              </a:path>
            </a:pathLst>
          </a:custGeom>
          <a:noFill/>
          <a:ln w="31750" cap="flat" cmpd="sng" algn="ctr">
            <a:solidFill>
              <a:srgbClr val="FF79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Machine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58715" y="1560513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solidFill>
              <a:srgbClr val="0032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Ziel:	Erstellung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deskriptiver und prädiktiver Modelle auf Basis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de-DE" b="1" dirty="0">
                <a:solidFill>
                  <a:srgbClr val="003259"/>
                </a:solidFill>
              </a:rPr>
              <a:t>		</a:t>
            </a:r>
            <a:r>
              <a:rPr kumimoji="0" lang="de-DE" sz="2400" b="1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eines Datensatzes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grpSp>
        <p:nvGrpSpPr>
          <p:cNvPr id="34" name="Gruppierung 33"/>
          <p:cNvGrpSpPr/>
          <p:nvPr/>
        </p:nvGrpSpPr>
        <p:grpSpPr>
          <a:xfrm>
            <a:off x="1358715" y="2982971"/>
            <a:ext cx="1944000" cy="1188679"/>
            <a:chOff x="1358715" y="2982971"/>
            <a:chExt cx="1944000" cy="686039"/>
          </a:xfrm>
        </p:grpSpPr>
        <p:sp>
          <p:nvSpPr>
            <p:cNvPr id="29" name="Rechteck 28"/>
            <p:cNvSpPr/>
            <p:nvPr/>
          </p:nvSpPr>
          <p:spPr bwMode="auto">
            <a:xfrm>
              <a:off x="1358715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/>
            <p:cNvSpPr/>
            <p:nvPr/>
          </p:nvSpPr>
          <p:spPr bwMode="auto">
            <a:xfrm>
              <a:off x="1358715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Zieldefinition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Vorhersage der Leistungskennzahlen Produktions- und Logistiksystems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667399" y="4536822"/>
            <a:ext cx="1945080" cy="1188000"/>
            <a:chOff x="2667399" y="4002129"/>
            <a:chExt cx="1945080" cy="684598"/>
          </a:xfrm>
        </p:grpSpPr>
        <p:sp>
          <p:nvSpPr>
            <p:cNvPr id="27" name="Rechteck 26"/>
            <p:cNvSpPr/>
            <p:nvPr/>
          </p:nvSpPr>
          <p:spPr bwMode="auto">
            <a:xfrm>
              <a:off x="2667399" y="4002129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2668479" y="4002129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 err="1">
                  <a:solidFill>
                    <a:srgbClr val="003259"/>
                  </a:solidFill>
                </a:rPr>
                <a:t>Explore</a:t>
              </a:r>
              <a:r>
                <a:rPr lang="de-DE" sz="1400" b="1" dirty="0">
                  <a:solidFill>
                    <a:srgbClr val="003259"/>
                  </a:solidFill>
                </a:rPr>
                <a:t> &amp; </a:t>
              </a:r>
              <a:r>
                <a:rPr lang="de-DE" sz="1400" b="1" dirty="0" err="1">
                  <a:solidFill>
                    <a:srgbClr val="003259"/>
                  </a:solidFill>
                </a:rPr>
                <a:t>Analyze</a:t>
              </a:r>
              <a:endParaRPr lang="de-DE" sz="1400" b="1" dirty="0">
                <a:solidFill>
                  <a:srgbClr val="003259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Untersuchung der Datentypen und Spannweiten</a:t>
              </a:r>
            </a:p>
          </p:txBody>
        </p:sp>
      </p:grpSp>
      <p:grpSp>
        <p:nvGrpSpPr>
          <p:cNvPr id="33" name="Gruppierung 32"/>
          <p:cNvGrpSpPr/>
          <p:nvPr/>
        </p:nvGrpSpPr>
        <p:grpSpPr>
          <a:xfrm>
            <a:off x="7907535" y="4536822"/>
            <a:ext cx="1944000" cy="1186962"/>
            <a:chOff x="7907535" y="3972805"/>
            <a:chExt cx="1944000" cy="685148"/>
          </a:xfrm>
        </p:grpSpPr>
        <p:sp>
          <p:nvSpPr>
            <p:cNvPr id="22" name="Rechteck 21"/>
            <p:cNvSpPr/>
            <p:nvPr/>
          </p:nvSpPr>
          <p:spPr bwMode="auto">
            <a:xfrm>
              <a:off x="7907536" y="3972805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907535" y="3973953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Evaluierung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Berechnung der Abweichungen bzw. Genauigkeiten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286928" y="4536824"/>
            <a:ext cx="1945079" cy="1188000"/>
            <a:chOff x="5286928" y="4002129"/>
            <a:chExt cx="1945079" cy="1188000"/>
          </a:xfrm>
        </p:grpSpPr>
        <p:sp>
          <p:nvSpPr>
            <p:cNvPr id="26" name="Rechteck 25"/>
            <p:cNvSpPr/>
            <p:nvPr/>
          </p:nvSpPr>
          <p:spPr bwMode="auto">
            <a:xfrm>
              <a:off x="5286928" y="4009907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5288007" y="4002129"/>
              <a:ext cx="1944000" cy="1188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Methodenauswahl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de-DE" sz="1400" i="0" u="none" strike="noStrike" cap="none" normalizeH="0" baseline="0" dirty="0">
                  <a:ln>
                    <a:noFill/>
                  </a:ln>
                  <a:solidFill>
                    <a:srgbClr val="003259"/>
                  </a:solidFill>
                  <a:effectLst/>
                </a:rPr>
                <a:t>SVM</a:t>
              </a:r>
              <a:endParaRPr lang="de-DE" sz="1400" dirty="0">
                <a:solidFill>
                  <a:srgbClr val="003259"/>
                </a:solidFill>
              </a:endParaRP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(Support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</a:t>
              </a:r>
              <a:r>
                <a:rPr lang="de-DE" sz="1400" dirty="0" err="1">
                  <a:solidFill>
                    <a:srgbClr val="003259"/>
                  </a:solidFill>
                </a:rPr>
                <a:t>Classifier</a:t>
              </a:r>
              <a:r>
                <a:rPr lang="de-DE" sz="1400" dirty="0">
                  <a:solidFill>
                    <a:srgbClr val="003259"/>
                  </a:solidFill>
                </a:rPr>
                <a:t> &amp; Support </a:t>
              </a:r>
              <a:r>
                <a:rPr lang="de-DE" sz="1400" dirty="0" err="1">
                  <a:solidFill>
                    <a:srgbClr val="003259"/>
                  </a:solidFill>
                </a:rPr>
                <a:t>Vector</a:t>
              </a:r>
              <a:r>
                <a:rPr lang="de-DE" sz="1400" dirty="0">
                  <a:solidFill>
                    <a:srgbClr val="003259"/>
                  </a:solidFill>
                </a:rPr>
                <a:t> Regression)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9217299" y="2982971"/>
            <a:ext cx="1944000" cy="1188129"/>
            <a:chOff x="9217299" y="2982971"/>
            <a:chExt cx="1944000" cy="686039"/>
          </a:xfrm>
        </p:grpSpPr>
        <p:sp>
          <p:nvSpPr>
            <p:cNvPr id="24" name="Rechteck 23"/>
            <p:cNvSpPr/>
            <p:nvPr/>
          </p:nvSpPr>
          <p:spPr bwMode="auto">
            <a:xfrm>
              <a:off x="9217299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9217299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Visualisierung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der Abweichungen bei der Regression und als Kreuztabelle für Klassifikation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597771" y="2982971"/>
            <a:ext cx="1944000" cy="1188129"/>
            <a:chOff x="6597771" y="2982971"/>
            <a:chExt cx="1944000" cy="686039"/>
          </a:xfrm>
        </p:grpSpPr>
        <p:sp>
          <p:nvSpPr>
            <p:cNvPr id="25" name="Rechteck 24"/>
            <p:cNvSpPr/>
            <p:nvPr/>
          </p:nvSpPr>
          <p:spPr bwMode="auto">
            <a:xfrm>
              <a:off x="6597772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597771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b="1" dirty="0">
                  <a:solidFill>
                    <a:srgbClr val="003259"/>
                  </a:solidFill>
                </a:rPr>
                <a:t>Modellbildung</a:t>
              </a:r>
            </a:p>
            <a:p>
              <a:pPr marL="0" marR="0" indent="0" algn="ct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de-DE" sz="1400" dirty="0">
                  <a:solidFill>
                    <a:srgbClr val="003259"/>
                  </a:solidFill>
                </a:rPr>
                <a:t>Parametrisierung, Validierung und Tuning der Modelle</a:t>
              </a:r>
              <a:endParaRPr kumimoji="0" lang="de-DE" sz="1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endParaRP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3978243" y="2982971"/>
            <a:ext cx="1944000" cy="1188679"/>
            <a:chOff x="3978243" y="2982971"/>
            <a:chExt cx="1944000" cy="686039"/>
          </a:xfrm>
        </p:grpSpPr>
        <p:sp>
          <p:nvSpPr>
            <p:cNvPr id="38" name="Rechteck 37"/>
            <p:cNvSpPr/>
            <p:nvPr/>
          </p:nvSpPr>
          <p:spPr bwMode="auto">
            <a:xfrm>
              <a:off x="3978244" y="2982971"/>
              <a:ext cx="1943999" cy="6845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978243" y="2985010"/>
              <a:ext cx="1944000" cy="684000"/>
            </a:xfrm>
            <a:prstGeom prst="rect">
              <a:avLst/>
            </a:prstGeom>
            <a:solidFill>
              <a:srgbClr val="003259">
                <a:alpha val="5000"/>
              </a:srgbClr>
            </a:solidFill>
            <a:ln w="31750" cap="flat" cmpd="sng" algn="ctr">
              <a:solidFill>
                <a:srgbClr val="00325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b="1" dirty="0">
                  <a:solidFill>
                    <a:srgbClr val="003259"/>
                  </a:solidFill>
                </a:rPr>
                <a:t>Datenvorbereitung</a:t>
              </a:r>
            </a:p>
            <a:p>
              <a:pPr algn="ctr">
                <a:buClr>
                  <a:srgbClr val="000000"/>
                </a:buClr>
                <a:buSzPct val="100000"/>
              </a:pPr>
              <a:r>
                <a:rPr lang="de-DE" sz="1400" dirty="0">
                  <a:solidFill>
                    <a:srgbClr val="003259"/>
                  </a:solidFill>
                </a:rPr>
                <a:t>Normieren der Stellgrößen und </a:t>
              </a:r>
              <a:r>
                <a:rPr lang="de-DE" sz="1400" dirty="0" err="1">
                  <a:solidFill>
                    <a:srgbClr val="003259"/>
                  </a:solidFill>
                </a:rPr>
                <a:t>Diskretisieren</a:t>
              </a:r>
              <a:r>
                <a:rPr lang="de-DE" sz="1400" dirty="0">
                  <a:solidFill>
                    <a:srgbClr val="003259"/>
                  </a:solidFill>
                </a:rPr>
                <a:t> der Leistungskennzahlen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FAD609-414B-0944-AB02-065EBEEA27B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12927769"/>
      </p:ext>
    </p:extLst>
  </p:cSld>
  <p:clrMapOvr>
    <a:masterClrMapping/>
  </p:clrMapOvr>
  <p:transition spd="slow">
    <p:wheel spokes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Kritische Würdigung</a:t>
            </a:r>
            <a:br>
              <a:rPr lang="de-DE" dirty="0"/>
            </a:b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Die Vorverarbeitung ist ein essenzieller Teil des Prozesses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Klassifikation mit fünf Klassen ist zuverlässiger als die Regression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Die Parametrierung in Zusammenhang mit dem passenden Kernel muss geschickt ausgewählt werden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Die Anpassung kann auf einem sehr komplexen Niveau weitergeführt werden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Bei mehrdimensionalen Anwendungen ist die Visualisierung schwer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sz="2400" dirty="0"/>
              <a:t>Berechnung kann sehr lange dauern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7EF987-A6B6-7D45-AE1D-30C2E27CD80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6396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EVALUATION MIT TESTDATENSATZ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3" y="5111913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</a:rPr>
              <a:t>Anwendung | Auswertung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13A734-3BC3-2D47-BA2B-048D5AE769C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8894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Evaluation mit Testdatensatz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§"/>
            </a:pPr>
            <a:r>
              <a:rPr lang="de-DE" dirty="0"/>
              <a:t>Detaillierte Beschreibung in </a:t>
            </a:r>
            <a:r>
              <a:rPr lang="de-DE" i="1" dirty="0">
                <a:hlinkClick r:id="rId2"/>
              </a:rPr>
              <a:t>liesmich.txt</a:t>
            </a:r>
            <a:endParaRPr lang="de-DE" i="1" dirty="0"/>
          </a:p>
          <a:p>
            <a:pPr marL="457200" indent="-457200">
              <a:buFont typeface="Wingdings" charset="2"/>
              <a:buChar char="§"/>
            </a:pPr>
            <a:r>
              <a:rPr lang="de-DE" dirty="0"/>
              <a:t>Schritte</a:t>
            </a:r>
          </a:p>
          <a:p>
            <a:pPr marL="857250" lvl="1" indent="-457200">
              <a:buFont typeface="Wingdings" charset="2"/>
              <a:buChar char="§"/>
            </a:pPr>
            <a:r>
              <a:rPr lang="de-DE" dirty="0"/>
              <a:t>Einlesen der Daten</a:t>
            </a:r>
          </a:p>
          <a:p>
            <a:pPr marL="857250" lvl="1" indent="-457200">
              <a:buFont typeface="Wingdings" charset="2"/>
              <a:buChar char="§"/>
            </a:pPr>
            <a:r>
              <a:rPr lang="de-DE" dirty="0"/>
              <a:t>Vorbereitung der Daten</a:t>
            </a:r>
          </a:p>
          <a:p>
            <a:pPr marL="857250" lvl="1" indent="-457200">
              <a:buFont typeface="Wingdings" charset="2"/>
              <a:buChar char="§"/>
            </a:pPr>
            <a:r>
              <a:rPr lang="de-DE" dirty="0"/>
              <a:t>Anwendung der Modelle</a:t>
            </a:r>
          </a:p>
          <a:p>
            <a:pPr marL="857250" lvl="1" indent="-457200">
              <a:buFont typeface="Wingdings" charset="2"/>
              <a:buChar char="§"/>
            </a:pPr>
            <a:r>
              <a:rPr lang="de-DE" dirty="0"/>
              <a:t>Berechnung und Ausgabe der Abweichung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4E116D-BDC0-EF4A-999D-455172CB613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0222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Literatur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[ABR1964]	</a:t>
            </a:r>
            <a:r>
              <a:rPr lang="en-US" sz="1800" dirty="0" err="1"/>
              <a:t>Aizerman</a:t>
            </a:r>
            <a:r>
              <a:rPr lang="en-US" sz="1800" dirty="0"/>
              <a:t>, M. A.; </a:t>
            </a:r>
            <a:r>
              <a:rPr lang="en-US" sz="1800" dirty="0" err="1"/>
              <a:t>Braverman</a:t>
            </a:r>
            <a:r>
              <a:rPr lang="en-US" sz="1800" dirty="0"/>
              <a:t>, </a:t>
            </a:r>
            <a:r>
              <a:rPr lang="en-US" sz="1800" dirty="0" err="1"/>
              <a:t>È</a:t>
            </a:r>
            <a:r>
              <a:rPr lang="en-US" sz="1800" dirty="0"/>
              <a:t>. M.; </a:t>
            </a:r>
            <a:r>
              <a:rPr lang="en-US" sz="1800" dirty="0" err="1"/>
              <a:t>Rozonèr</a:t>
            </a:r>
            <a:r>
              <a:rPr lang="en-US" sz="1800" dirty="0"/>
              <a:t>, L. I.: </a:t>
            </a:r>
            <a:r>
              <a:rPr lang="en-US" sz="1800" i="1" dirty="0"/>
              <a:t>Theoretical foundation of potential 					functions method in pattern recognition</a:t>
            </a:r>
            <a:r>
              <a:rPr lang="en-US" sz="1800" dirty="0"/>
              <a:t>. </a:t>
            </a:r>
            <a:r>
              <a:rPr lang="de-DE" sz="1800" dirty="0"/>
              <a:t>In: </a:t>
            </a:r>
            <a:r>
              <a:rPr lang="de-DE" sz="1800" dirty="0" err="1"/>
              <a:t>Avtomat</a:t>
            </a:r>
            <a:r>
              <a:rPr lang="de-DE" sz="1800" dirty="0"/>
              <a:t>. I </a:t>
            </a:r>
            <a:r>
              <a:rPr lang="de-DE" sz="1800" dirty="0" err="1"/>
              <a:t>Telemekh</a:t>
            </a:r>
            <a:r>
              <a:rPr lang="de-DE" sz="1800" dirty="0"/>
              <a:t>. Vol. 25, Nr. 6, 1964, S. 917-				936</a:t>
            </a:r>
          </a:p>
          <a:p>
            <a:r>
              <a:rPr lang="de-DE" sz="1800" dirty="0"/>
              <a:t>[Al2003]		Al-</a:t>
            </a:r>
            <a:r>
              <a:rPr lang="de-DE" sz="1800" dirty="0" err="1"/>
              <a:t>Laham</a:t>
            </a:r>
            <a:r>
              <a:rPr lang="de-DE" sz="1800" dirty="0"/>
              <a:t>, A.: </a:t>
            </a:r>
            <a:r>
              <a:rPr lang="de-DE" sz="1800" i="1" dirty="0"/>
              <a:t>Organisationales Wissensmanagement – eine strategische Perspektive</a:t>
            </a:r>
            <a:r>
              <a:rPr lang="de-DE" sz="1800" dirty="0"/>
              <a:t>.1.Aufl., 			</a:t>
            </a:r>
            <a:r>
              <a:rPr lang="de-DE" sz="1800" dirty="0" err="1"/>
              <a:t>Vahlen</a:t>
            </a:r>
            <a:r>
              <a:rPr lang="de-DE" sz="1800" dirty="0"/>
              <a:t> Verlag, München, 2003</a:t>
            </a:r>
          </a:p>
          <a:p>
            <a:r>
              <a:rPr lang="en-US" sz="1800" dirty="0"/>
              <a:t>[Al2010]		</a:t>
            </a:r>
            <a:r>
              <a:rPr lang="en-US" sz="1800" dirty="0" err="1"/>
              <a:t>Alpaydin</a:t>
            </a:r>
            <a:r>
              <a:rPr lang="en-US" sz="1800" dirty="0"/>
              <a:t>, C.: </a:t>
            </a:r>
            <a:r>
              <a:rPr lang="en-US" sz="1800" i="1" dirty="0"/>
              <a:t>Introduction to Machine Learning</a:t>
            </a:r>
            <a:r>
              <a:rPr lang="en-US" sz="1800" dirty="0"/>
              <a:t>. 2. </a:t>
            </a:r>
            <a:r>
              <a:rPr lang="en-US" sz="1800" dirty="0" err="1"/>
              <a:t>Aufl</a:t>
            </a:r>
            <a:r>
              <a:rPr lang="en-US" sz="1800" dirty="0"/>
              <a:t>., MIT Press, Cambridge, MA, 2010</a:t>
            </a:r>
            <a:endParaRPr lang="de-DE" sz="1800" dirty="0"/>
          </a:p>
          <a:p>
            <a:r>
              <a:rPr lang="en-US" sz="1800" dirty="0"/>
              <a:t>[Bi2008]		Bishop, C.: </a:t>
            </a:r>
            <a:r>
              <a:rPr lang="en-US" sz="1800" i="1" dirty="0"/>
              <a:t>Pattern Recognition and Machine Learning.</a:t>
            </a:r>
            <a:r>
              <a:rPr lang="en-US" sz="1800" dirty="0"/>
              <a:t> Information Science and Statistics, 				Springer, Berlin, 2008</a:t>
            </a:r>
            <a:endParaRPr lang="de-DE" sz="1800" dirty="0"/>
          </a:p>
          <a:p>
            <a:r>
              <a:rPr lang="de-DE" sz="1800" dirty="0"/>
              <a:t>[BV2008]	</a:t>
            </a:r>
            <a:r>
              <a:rPr lang="de-DE" sz="1800" dirty="0" err="1"/>
              <a:t>Bankhofer</a:t>
            </a:r>
            <a:r>
              <a:rPr lang="de-DE" sz="1800" dirty="0"/>
              <a:t>, U.; Vogel, J.:</a:t>
            </a:r>
            <a:r>
              <a:rPr lang="de-DE" sz="1800" i="1" dirty="0"/>
              <a:t> Datenanalyse und Statistik.</a:t>
            </a:r>
            <a:r>
              <a:rPr lang="de-DE" sz="1800" dirty="0"/>
              <a:t> </a:t>
            </a:r>
            <a:r>
              <a:rPr lang="en-US" sz="1800" dirty="0"/>
              <a:t>1. </a:t>
            </a:r>
            <a:r>
              <a:rPr lang="en-US" sz="1800" dirty="0" err="1"/>
              <a:t>Aufl</a:t>
            </a:r>
            <a:r>
              <a:rPr lang="en-US" sz="1800" dirty="0"/>
              <a:t>., </a:t>
            </a:r>
            <a:r>
              <a:rPr lang="en-US" sz="1800" dirty="0" err="1"/>
              <a:t>Gabler</a:t>
            </a:r>
            <a:r>
              <a:rPr lang="en-US" sz="1800" dirty="0"/>
              <a:t> </a:t>
            </a:r>
            <a:r>
              <a:rPr lang="en-US" sz="1800" dirty="0" err="1"/>
              <a:t>Verlag</a:t>
            </a:r>
            <a:r>
              <a:rPr lang="en-US" sz="1800" dirty="0"/>
              <a:t>, Wiesbaden, 				2008</a:t>
            </a:r>
            <a:endParaRPr lang="de-DE" sz="1800" dirty="0"/>
          </a:p>
          <a:p>
            <a:r>
              <a:rPr lang="en-US" sz="1800" dirty="0"/>
              <a:t>[CC2011]	Chang, C.-C.; Lin, C.-J.: </a:t>
            </a:r>
            <a:r>
              <a:rPr lang="en-US" sz="1800" i="1" dirty="0" err="1"/>
              <a:t>LIBSVM:a</a:t>
            </a:r>
            <a:r>
              <a:rPr lang="en-US" sz="1800" i="1" dirty="0"/>
              <a:t> library for support vector machines.</a:t>
            </a:r>
            <a:r>
              <a:rPr lang="en-US" sz="1800" dirty="0"/>
              <a:t> In: ACM Transactions 			on Intelligent Systems and Technology. Vol. 2, </a:t>
            </a:r>
            <a:r>
              <a:rPr lang="en-US" sz="1800" dirty="0" err="1"/>
              <a:t>Nr</a:t>
            </a:r>
            <a:r>
              <a:rPr lang="en-US" sz="1800" dirty="0"/>
              <a:t>. 3, 2011, S. 27:1-27:27</a:t>
            </a:r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92E224-78B3-3740-9E9F-E99AC6100D9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0782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Literatur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[FPS1996] 	Fayyad, U.; </a:t>
            </a:r>
            <a:r>
              <a:rPr lang="en-US" sz="1800" dirty="0" err="1"/>
              <a:t>Piatetsky</a:t>
            </a:r>
            <a:r>
              <a:rPr lang="en-US" sz="1800" dirty="0"/>
              <a:t>-Shapiro, G.; Smyth, P.: </a:t>
            </a:r>
            <a:r>
              <a:rPr lang="en-US" sz="1800" i="1" dirty="0"/>
              <a:t>From Data Mining to Knowledge Discovery in</a:t>
            </a:r>
            <a:r>
              <a:rPr lang="en-US" sz="1800" dirty="0"/>
              <a:t>. 				In: AI Magazine. </a:t>
            </a:r>
            <a:r>
              <a:rPr lang="en-US" sz="1800" dirty="0" err="1"/>
              <a:t>Nr</a:t>
            </a:r>
            <a:r>
              <a:rPr lang="en-US" sz="1800" dirty="0"/>
              <a:t>. 17, 1996, S. 37-54.</a:t>
            </a:r>
            <a:endParaRPr lang="de-DE" sz="1800" dirty="0"/>
          </a:p>
          <a:p>
            <a:r>
              <a:rPr lang="en-US" sz="1800" dirty="0"/>
              <a:t>[Fi1936]		Fisher, R. A.: </a:t>
            </a:r>
            <a:r>
              <a:rPr lang="en-US" sz="1800" i="1" dirty="0"/>
              <a:t>The use of multiple measurements in taxonomic problems</a:t>
            </a:r>
            <a:r>
              <a:rPr lang="en-US" sz="1800" dirty="0"/>
              <a:t>. In: Annals of 					Eugenics. </a:t>
            </a:r>
            <a:r>
              <a:rPr lang="en-US" sz="1800" dirty="0" err="1"/>
              <a:t>Nr</a:t>
            </a:r>
            <a:r>
              <a:rPr lang="en-US" sz="1800" dirty="0"/>
              <a:t>. 7, 1936, S. 179-188. </a:t>
            </a:r>
            <a:endParaRPr lang="de-DE" sz="1800" dirty="0"/>
          </a:p>
          <a:p>
            <a:r>
              <a:rPr lang="en-US" sz="1800" dirty="0"/>
              <a:t>[Ha2009]	Hamel, L.; </a:t>
            </a:r>
            <a:r>
              <a:rPr lang="en-US" sz="1800" i="1" dirty="0"/>
              <a:t>Knowledge Discovery with Support Vector Machines</a:t>
            </a:r>
            <a:r>
              <a:rPr lang="en-US" sz="1800" dirty="0"/>
              <a:t>.  John Wiley &amp; Sons, New 				Jersey, 2009</a:t>
            </a:r>
            <a:endParaRPr lang="de-DE" sz="1800" dirty="0"/>
          </a:p>
          <a:p>
            <a:r>
              <a:rPr lang="en-US" sz="1800" dirty="0"/>
              <a:t>[HK2006]	Han, J.; </a:t>
            </a:r>
            <a:r>
              <a:rPr lang="en-US" sz="1800" dirty="0" err="1"/>
              <a:t>Kamber</a:t>
            </a:r>
            <a:r>
              <a:rPr lang="en-US" sz="1800" dirty="0"/>
              <a:t>, M.: </a:t>
            </a:r>
            <a:r>
              <a:rPr lang="en-US" sz="1800" i="1" dirty="0"/>
              <a:t>Data Mining Concepts and Techniques</a:t>
            </a:r>
            <a:r>
              <a:rPr lang="en-US" sz="1800" dirty="0"/>
              <a:t>. 2. </a:t>
            </a:r>
            <a:r>
              <a:rPr lang="en-US" sz="1800" dirty="0" err="1"/>
              <a:t>Aufl</a:t>
            </a:r>
            <a:r>
              <a:rPr lang="en-US" sz="1800" dirty="0"/>
              <a:t>., Elsevier, Morgan 					Kaufmann, Amsterdam, Boston, San Francisco, CA, 2006</a:t>
            </a:r>
            <a:endParaRPr lang="de-DE" sz="1800" dirty="0"/>
          </a:p>
          <a:p>
            <a:r>
              <a:rPr lang="en-US" sz="1800" dirty="0"/>
              <a:t>[Ja+2013]	James, G.; Witten, D.; Hastie, T.; </a:t>
            </a:r>
            <a:r>
              <a:rPr lang="en-US" sz="1800" dirty="0" err="1"/>
              <a:t>Tibshirani</a:t>
            </a:r>
            <a:r>
              <a:rPr lang="en-US" sz="1800" dirty="0"/>
              <a:t>, R.: </a:t>
            </a:r>
            <a:r>
              <a:rPr lang="en-US" sz="1800" i="1" dirty="0"/>
              <a:t>An Introduction to Statistical Learning with 				Applications in R</a:t>
            </a:r>
            <a:r>
              <a:rPr lang="en-US" sz="1800" dirty="0"/>
              <a:t>, 1. </a:t>
            </a:r>
            <a:r>
              <a:rPr lang="de-DE" sz="1800" dirty="0"/>
              <a:t>Aufl., Springer, New York, Heidelberg, Dordrecht, London, 2013</a:t>
            </a:r>
          </a:p>
          <a:p>
            <a:r>
              <a:rPr lang="de-DE" sz="1800" dirty="0"/>
              <a:t>[Kü1999]	Küppers, B.: </a:t>
            </a:r>
            <a:r>
              <a:rPr lang="de-DE" sz="1800" i="1" dirty="0"/>
              <a:t>Data Mining in der Praxis, ein Ansatz zur Nutzung der Potenziale von Data 					Mining im betrieblichen Umfeld.</a:t>
            </a:r>
            <a:r>
              <a:rPr lang="de-DE" sz="1800" dirty="0"/>
              <a:t> </a:t>
            </a:r>
            <a:r>
              <a:rPr lang="en-US" sz="1800" dirty="0"/>
              <a:t>1. </a:t>
            </a:r>
            <a:r>
              <a:rPr lang="en-US" sz="1800" dirty="0" err="1"/>
              <a:t>Aufl</a:t>
            </a:r>
            <a:r>
              <a:rPr lang="en-US" sz="1800" dirty="0"/>
              <a:t>., Lang, Frankfurt am Main, 1999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9CF1E3-277B-EB42-9CD2-DD6CE7CD649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39194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Literatur III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[Me2017]	Meyer, D.: </a:t>
            </a:r>
            <a:r>
              <a:rPr lang="en-US" sz="1800" i="1" dirty="0"/>
              <a:t>Support Vector Machines * The Interface to </a:t>
            </a:r>
            <a:r>
              <a:rPr lang="en-US" sz="1800" i="1" dirty="0" err="1"/>
              <a:t>libsvm</a:t>
            </a:r>
            <a:r>
              <a:rPr lang="en-US" sz="1800" i="1" dirty="0"/>
              <a:t> in package e1071</a:t>
            </a:r>
            <a:r>
              <a:rPr lang="en-US" sz="1800" dirty="0"/>
              <a:t>. FH 					</a:t>
            </a:r>
            <a:r>
              <a:rPr lang="en-US" sz="1800" dirty="0" err="1"/>
              <a:t>Technikum</a:t>
            </a:r>
            <a:r>
              <a:rPr lang="en-US" sz="1800" dirty="0"/>
              <a:t>, Wien, 2017</a:t>
            </a:r>
            <a:endParaRPr lang="de-DE" sz="1800" dirty="0"/>
          </a:p>
          <a:p>
            <a:r>
              <a:rPr lang="en-US" sz="1800" dirty="0"/>
              <a:t>[Ro1958]	Rosenblatt, F.; T</a:t>
            </a:r>
            <a:r>
              <a:rPr lang="en-US" sz="1800" i="1" dirty="0"/>
              <a:t>he perceptron: A </a:t>
            </a:r>
            <a:r>
              <a:rPr lang="en-US" sz="1800" i="1" dirty="0" err="1"/>
              <a:t>probalistic</a:t>
            </a:r>
            <a:r>
              <a:rPr lang="en-US" sz="1800" i="1" dirty="0"/>
              <a:t> model for information storage and organization 				in the brain. </a:t>
            </a:r>
            <a:r>
              <a:rPr lang="en-US" sz="1800" dirty="0"/>
              <a:t> In: Psychological Review. Vol. 65, </a:t>
            </a:r>
            <a:r>
              <a:rPr lang="en-US" sz="1800" dirty="0" err="1"/>
              <a:t>Nr</a:t>
            </a:r>
            <a:r>
              <a:rPr lang="en-US" sz="1800" dirty="0"/>
              <a:t>.  6, 1958 S. 386-408.</a:t>
            </a:r>
            <a:endParaRPr lang="de-DE" sz="1800" dirty="0"/>
          </a:p>
          <a:p>
            <a:r>
              <a:rPr lang="en-US" sz="1800" dirty="0"/>
              <a:t>[VC1995]	</a:t>
            </a:r>
            <a:r>
              <a:rPr lang="en-US" sz="1800" dirty="0" err="1"/>
              <a:t>Vapnik</a:t>
            </a:r>
            <a:r>
              <a:rPr lang="en-US" sz="1800" dirty="0"/>
              <a:t>, V. N.; Cortes, C: </a:t>
            </a:r>
            <a:r>
              <a:rPr lang="en-US" sz="1800" i="1" dirty="0"/>
              <a:t>Support-Vector Networks</a:t>
            </a:r>
            <a:r>
              <a:rPr lang="en-US" sz="1800" dirty="0"/>
              <a:t>. In: Machine Learning. </a:t>
            </a:r>
            <a:r>
              <a:rPr lang="en-US" sz="1800" dirty="0" err="1"/>
              <a:t>Nr</a:t>
            </a:r>
            <a:r>
              <a:rPr lang="en-US" sz="1800" dirty="0"/>
              <a:t>. 20, 1995, S. 				273-297</a:t>
            </a:r>
            <a:endParaRPr lang="de-DE" sz="1800" dirty="0"/>
          </a:p>
          <a:p>
            <a:r>
              <a:rPr lang="en-US" sz="1800" dirty="0"/>
              <a:t>[VL1963]	</a:t>
            </a:r>
            <a:r>
              <a:rPr lang="en-US" sz="1800" dirty="0" err="1"/>
              <a:t>Vapnik</a:t>
            </a:r>
            <a:r>
              <a:rPr lang="en-US" sz="1800" dirty="0"/>
              <a:t>, V. N.; Lerner, A. Y.: </a:t>
            </a:r>
            <a:r>
              <a:rPr lang="en-US" sz="1800" i="1" dirty="0"/>
              <a:t>Pattern Recognition using generalized portraits.</a:t>
            </a:r>
            <a:r>
              <a:rPr lang="en-US" sz="1800" dirty="0"/>
              <a:t> In: Automation 				and Remote Control. Vol. 24, </a:t>
            </a:r>
            <a:r>
              <a:rPr lang="en-US" sz="1800" dirty="0" err="1"/>
              <a:t>Nr</a:t>
            </a:r>
            <a:r>
              <a:rPr lang="en-US" sz="1800" dirty="0"/>
              <a:t>. 6, 1963, S. 709-715</a:t>
            </a:r>
            <a:endParaRPr lang="de-DE" sz="1800" dirty="0"/>
          </a:p>
          <a:p>
            <a:r>
              <a:rPr lang="en-US" sz="1800" dirty="0"/>
              <a:t>[Va1995]		</a:t>
            </a:r>
            <a:r>
              <a:rPr lang="en-US" sz="1800" dirty="0" err="1"/>
              <a:t>Vapnik</a:t>
            </a:r>
            <a:r>
              <a:rPr lang="en-US" sz="1800" dirty="0"/>
              <a:t>, V. N.: </a:t>
            </a:r>
            <a:r>
              <a:rPr lang="en-US" sz="1800" i="1" dirty="0"/>
              <a:t>The Nature of Statistical Learning Theory</a:t>
            </a:r>
            <a:r>
              <a:rPr lang="en-US" sz="1800" dirty="0"/>
              <a:t>. </a:t>
            </a:r>
            <a:r>
              <a:rPr lang="de-DE" sz="1800" dirty="0"/>
              <a:t>2. Aufl., Springer, Berlin, 1995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778130-91E7-A143-A2D2-71C1195DBE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939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/>
          <a:lstStyle/>
          <a:p>
            <a:pPr>
              <a:defRPr/>
            </a:pPr>
            <a:r>
              <a:rPr lang="de-DE" dirty="0"/>
              <a:t>SUPPORT VECTOR MACHINE</a:t>
            </a:r>
          </a:p>
        </p:txBody>
      </p:sp>
      <p:sp>
        <p:nvSpPr>
          <p:cNvPr id="43010" name="Textplatzhalt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/>
          <a:lstStyle/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63613" y="5111913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Begriffe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SVC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SVR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DA179E-AA64-EE4B-BEC4-A11D72C61F5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9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39416" y="2636912"/>
            <a:ext cx="11108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003259"/>
                </a:solidFill>
              </a:rPr>
              <a:t>Vielen Dank für Ihre Aufmerksamkeit!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09509" y="4581128"/>
            <a:ext cx="676875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003259"/>
                </a:solidFill>
                <a:hlinkClick r:id="rId2" action="ppaction://hlinksldjump"/>
              </a:rPr>
              <a:t>Grundlagen </a:t>
            </a:r>
            <a:r>
              <a:rPr lang="de-DE" dirty="0">
                <a:solidFill>
                  <a:srgbClr val="003259"/>
                </a:solidFill>
              </a:rPr>
              <a:t>| </a:t>
            </a:r>
            <a:r>
              <a:rPr lang="de-DE" dirty="0">
                <a:solidFill>
                  <a:srgbClr val="003259"/>
                </a:solidFill>
                <a:hlinkClick r:id="rId3" action="ppaction://hlinksldjump"/>
              </a:rPr>
              <a:t>SVM </a:t>
            </a:r>
            <a:r>
              <a:rPr lang="de-DE" dirty="0">
                <a:solidFill>
                  <a:srgbClr val="003259"/>
                </a:solidFill>
              </a:rPr>
              <a:t>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Werkzeuge </a:t>
            </a:r>
            <a:r>
              <a:rPr lang="de-DE" dirty="0">
                <a:solidFill>
                  <a:srgbClr val="003259"/>
                </a:solidFill>
              </a:rPr>
              <a:t>| </a:t>
            </a:r>
            <a:r>
              <a:rPr lang="de-DE" dirty="0">
                <a:solidFill>
                  <a:srgbClr val="003259"/>
                </a:solidFill>
                <a:hlinkClick r:id="rId4" action="ppaction://hlinksldjump"/>
              </a:rPr>
              <a:t>Datensatz </a:t>
            </a:r>
            <a:r>
              <a:rPr lang="de-DE" dirty="0">
                <a:solidFill>
                  <a:srgbClr val="003259"/>
                </a:solidFill>
              </a:rPr>
              <a:t>| </a:t>
            </a:r>
            <a:r>
              <a:rPr lang="de-DE" dirty="0">
                <a:solidFill>
                  <a:srgbClr val="003259"/>
                </a:solidFill>
                <a:hlinkClick r:id="rId5" action="ppaction://hlinksldjump"/>
              </a:rPr>
              <a:t>Anwendung </a:t>
            </a:r>
            <a:r>
              <a:rPr lang="de-DE" dirty="0">
                <a:solidFill>
                  <a:srgbClr val="003259"/>
                </a:solidFill>
              </a:rPr>
              <a:t>| </a:t>
            </a:r>
            <a:r>
              <a:rPr lang="de-DE" dirty="0">
                <a:solidFill>
                  <a:srgbClr val="003259"/>
                </a:solidFill>
                <a:hlinkClick r:id="rId6" action="ppaction://hlinksldjump"/>
              </a:rPr>
              <a:t>Kritische Würdigung</a:t>
            </a:r>
            <a:r>
              <a:rPr lang="de-DE" dirty="0">
                <a:solidFill>
                  <a:srgbClr val="003259"/>
                </a:solidFill>
              </a:rPr>
              <a:t> | </a:t>
            </a:r>
            <a:r>
              <a:rPr lang="de-DE" dirty="0">
                <a:solidFill>
                  <a:srgbClr val="003259"/>
                </a:solidFill>
                <a:hlinkClick r:id="rId7" action="ppaction://hlinksldjump"/>
              </a:rPr>
              <a:t>Evaluation</a:t>
            </a:r>
            <a:endParaRPr lang="de-DE" dirty="0">
              <a:solidFill>
                <a:srgbClr val="003259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FCC6C-0E2E-4946-992C-F727DB664E2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CAECB079-F8D2-DB4D-A588-ADE863868B55}" type="slidenum">
              <a:rPr lang="de-DE" altLang="de-DE" smtClean="0"/>
              <a:pPr/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62394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16040D-0443-8B43-85A0-AA926960C6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15B3BB7-5471-CE46-8ECF-9625730A7F7F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325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629B0-B833-814E-8A6F-F12438D12F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CAECB079-F8D2-DB4D-A588-ADE863868B55}" type="slidenum">
              <a:rPr lang="de-DE" altLang="de-DE" smtClean="0"/>
              <a:pPr/>
              <a:t>51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5942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DDF102-8298-9F48-B252-2D1B6EF94DC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52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6946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7316"/>
              </p:ext>
            </p:extLst>
          </p:nvPr>
        </p:nvGraphicFramePr>
        <p:xfrm>
          <a:off x="1376562" y="1556792"/>
          <a:ext cx="10199488" cy="35413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367">
                <a:tc>
                  <a:txBody>
                    <a:bodyPr/>
                    <a:lstStyle/>
                    <a:p>
                      <a:r>
                        <a:rPr lang="de-DE" dirty="0"/>
                        <a:t>Attributname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Datentyp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id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LoadingVolume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Auftragslast (Anzahl</a:t>
                      </a:r>
                      <a:r>
                        <a:rPr lang="de-DE" sz="1600" baseline="0" dirty="0"/>
                        <a:t> Jobs)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/>
                        <a:t>Buffer1, Buffer2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Kapazität der Puffer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NumberOfCarriers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</a:t>
                      </a:r>
                      <a:r>
                        <a:rPr lang="de-DE" sz="1600" baseline="0" dirty="0"/>
                        <a:t> Werkstückträger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CarrierSpeedLoaded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</a:t>
                      </a:r>
                      <a:r>
                        <a:rPr lang="de-DE" sz="1600" baseline="0" dirty="0"/>
                        <a:t> b</a:t>
                      </a:r>
                      <a:r>
                        <a:rPr lang="de-DE" sz="1600" dirty="0"/>
                        <a:t>eladener Werkstückträger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CarrierSpeedEmpty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</a:t>
                      </a:r>
                      <a:r>
                        <a:rPr lang="de-DE" sz="1600" baseline="0" dirty="0"/>
                        <a:t> bei Leerfahrt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551">
                <a:tc>
                  <a:txBody>
                    <a:bodyPr/>
                    <a:lstStyle/>
                    <a:p>
                      <a:r>
                        <a:rPr lang="de-DE" sz="1600" dirty="0" err="1"/>
                        <a:t>ProductX</a:t>
                      </a:r>
                      <a:r>
                        <a:rPr lang="de-DE" sz="1600" dirty="0"/>
                        <a:t> [1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%-Anteil</a:t>
                      </a:r>
                      <a:r>
                        <a:rPr lang="de-DE" sz="1600" baseline="0" dirty="0"/>
                        <a:t> von Produkttyp X im Auftragsmix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999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MachineXSpeed</a:t>
                      </a:r>
                      <a:r>
                        <a:rPr lang="de-DE" sz="1600" dirty="0"/>
                        <a:t> 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Effizienzfaktor für Maschine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71E576-6D2D-2241-8341-47209920EB6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94834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Leistungskennzahlen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20337"/>
              </p:ext>
            </p:extLst>
          </p:nvPr>
        </p:nvGraphicFramePr>
        <p:xfrm>
          <a:off x="1376562" y="1556792"/>
          <a:ext cx="10199488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9">
                <a:tc>
                  <a:txBody>
                    <a:bodyPr/>
                    <a:lstStyle/>
                    <a:p>
                      <a:r>
                        <a:rPr lang="de-DE" dirty="0"/>
                        <a:t>Attributname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Range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026">
                <a:tc>
                  <a:txBody>
                    <a:bodyPr/>
                    <a:lstStyle/>
                    <a:p>
                      <a:r>
                        <a:rPr lang="de-DE" sz="1600" dirty="0" err="1"/>
                        <a:t>Throughput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Gesamtausbringungsmenge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/>
                        <a:t>Buffer1Mean,</a:t>
                      </a:r>
                      <a:r>
                        <a:rPr lang="de-DE" sz="1600" baseline="0" dirty="0"/>
                        <a:t> Buffer2Mean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Belegung der Puffer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/>
                        <a:t>Buffer1Max,</a:t>
                      </a:r>
                      <a:r>
                        <a:rPr lang="de-DE" sz="1600" baseline="0" dirty="0"/>
                        <a:t> Buffer2Max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Maximal</a:t>
                      </a:r>
                      <a:r>
                        <a:rPr lang="de-DE" sz="1600" baseline="0" dirty="0"/>
                        <a:t> beobachtete Belegung der Puffer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diskret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 err="1"/>
                        <a:t>CycleTime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Durchlaufzeit eines Auftrages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MachineUtilization</a:t>
                      </a:r>
                      <a:r>
                        <a:rPr lang="de-DE" sz="1600" dirty="0"/>
                        <a:t> 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Auslastung von</a:t>
                      </a:r>
                      <a:r>
                        <a:rPr lang="de-DE" sz="1600" baseline="0" dirty="0"/>
                        <a:t> Maschine 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stetig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6E72F1-1BA3-1C47-BC6E-D377470DC46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6361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95811"/>
              </p:ext>
            </p:extLst>
          </p:nvPr>
        </p:nvGraphicFramePr>
        <p:xfrm>
          <a:off x="1376562" y="1556792"/>
          <a:ext cx="10199488" cy="35413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367">
                <a:tc>
                  <a:txBody>
                    <a:bodyPr/>
                    <a:lstStyle/>
                    <a:p>
                      <a:r>
                        <a:rPr lang="de-DE" dirty="0"/>
                        <a:t>Attributname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Range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id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LoadingVolume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Auftragslast (Anzahl</a:t>
                      </a:r>
                      <a:r>
                        <a:rPr lang="de-DE" sz="1600" baseline="0" dirty="0"/>
                        <a:t> Jobs)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/>
                        <a:t>Buffer1, Buffer2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Kapazität der Puffer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NumberOfCarriers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</a:t>
                      </a:r>
                      <a:r>
                        <a:rPr lang="de-DE" sz="1600" baseline="0" dirty="0"/>
                        <a:t> Werkstückträger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CarrierSpeedLoaded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</a:t>
                      </a:r>
                      <a:r>
                        <a:rPr lang="de-DE" sz="1600" baseline="0" dirty="0"/>
                        <a:t> b</a:t>
                      </a:r>
                      <a:r>
                        <a:rPr lang="de-DE" sz="1600" dirty="0"/>
                        <a:t>eladener Werkstückträger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20">
                <a:tc>
                  <a:txBody>
                    <a:bodyPr/>
                    <a:lstStyle/>
                    <a:p>
                      <a:r>
                        <a:rPr lang="de-DE" sz="1600" dirty="0" err="1"/>
                        <a:t>CarrierSpeedEmpty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</a:t>
                      </a:r>
                      <a:r>
                        <a:rPr lang="de-DE" sz="1600" baseline="0" dirty="0"/>
                        <a:t> bei Leerfahrt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551">
                <a:tc>
                  <a:txBody>
                    <a:bodyPr/>
                    <a:lstStyle/>
                    <a:p>
                      <a:r>
                        <a:rPr lang="de-DE" sz="1600" dirty="0" err="1"/>
                        <a:t>ProductX</a:t>
                      </a:r>
                      <a:r>
                        <a:rPr lang="de-DE" sz="1600" dirty="0"/>
                        <a:t> [1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%-Anteil</a:t>
                      </a:r>
                      <a:r>
                        <a:rPr lang="de-DE" sz="1600" baseline="0" dirty="0"/>
                        <a:t> von Produkttyp X im Auftragsmix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999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MachineSpeed</a:t>
                      </a:r>
                      <a:r>
                        <a:rPr lang="de-DE" sz="1600" dirty="0"/>
                        <a:t> 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Effizienzfaktor für Maschine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D440F6-A59E-2343-9E48-A99F5B144A7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610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Leistungskennzahlen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27910"/>
              </p:ext>
            </p:extLst>
          </p:nvPr>
        </p:nvGraphicFramePr>
        <p:xfrm>
          <a:off x="1376562" y="1556792"/>
          <a:ext cx="10199488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9">
                <a:tc>
                  <a:txBody>
                    <a:bodyPr/>
                    <a:lstStyle/>
                    <a:p>
                      <a:r>
                        <a:rPr lang="de-DE" dirty="0"/>
                        <a:t>Attributname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Range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026">
                <a:tc>
                  <a:txBody>
                    <a:bodyPr/>
                    <a:lstStyle/>
                    <a:p>
                      <a:r>
                        <a:rPr lang="de-DE" sz="1600" dirty="0" err="1"/>
                        <a:t>Throughput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Gesamtausbringungsmenge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/>
                        <a:t>Buffer1Mean,</a:t>
                      </a:r>
                      <a:r>
                        <a:rPr lang="de-DE" sz="1600" baseline="0" dirty="0"/>
                        <a:t> Buffer2Mean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Belegung der Puffer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/>
                        <a:t>Buffer1Max,</a:t>
                      </a:r>
                      <a:r>
                        <a:rPr lang="de-DE" sz="1600" baseline="0" dirty="0"/>
                        <a:t> Buffer2Max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Maximal</a:t>
                      </a:r>
                      <a:r>
                        <a:rPr lang="de-DE" sz="1600" baseline="0" dirty="0"/>
                        <a:t> beobachtete Belegung der Puffer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 err="1"/>
                        <a:t>CycleTime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Durchlaufzeit eines Auftrages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42,55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347,06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2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MachineUtilization</a:t>
                      </a:r>
                      <a:r>
                        <a:rPr lang="de-DE" sz="1600" dirty="0"/>
                        <a:t> 1</a:t>
                      </a:r>
                      <a:r>
                        <a:rPr lang="mr-IN" sz="1600" dirty="0"/>
                        <a:t>…</a:t>
                      </a:r>
                      <a:r>
                        <a:rPr lang="de-DE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Durchschnittliche Auslastung von</a:t>
                      </a:r>
                      <a:r>
                        <a:rPr lang="de-DE" sz="1600" baseline="0" dirty="0"/>
                        <a:t> Maschine X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2,51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FF64B7-0C42-084D-A3DC-D3C10FD54C8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9072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BE127-B654-DB41-B901-87E0AF79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Klassengrößen</a:t>
            </a:r>
            <a:br>
              <a:rPr lang="de-DE" dirty="0"/>
            </a:br>
            <a:r>
              <a:rPr lang="de-DE" sz="2400" dirty="0"/>
              <a:t>nach Diskretisierung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BE3252-25B8-8B4C-B9A3-3DDB6CB649F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623507-C8D7-8347-B130-600CAC4B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57365" y="-1202009"/>
            <a:ext cx="4028727" cy="954633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6C7FE9-8033-C944-B548-946760ADC88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1244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MachineXSpeed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83749" y="4876492"/>
            <a:ext cx="4913400" cy="881471"/>
          </a:xfrm>
        </p:spPr>
        <p:txBody>
          <a:bodyPr/>
          <a:lstStyle/>
          <a:p>
            <a:pPr marL="0" indent="0"/>
            <a:r>
              <a:rPr lang="de-DE" sz="2400" i="1" dirty="0"/>
              <a:t>Verteilungen über den gesamten Datensatz ist gleich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6" y="1570068"/>
            <a:ext cx="5002425" cy="330642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7" y="1340768"/>
            <a:ext cx="5349343" cy="353572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880645" y="4798185"/>
            <a:ext cx="5048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003259"/>
                </a:solidFill>
              </a:rPr>
              <a:t>Aber die Verteilung über die ID ist nicht gleich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60ACB0E-7F6D-2341-B1BD-FDF5B18ABD5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58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9675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finden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3B7E83-A2DB-824B-ACB4-1D80A80C7B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8F13DCD-CACA-4846-9DB6-7C17C18C7ADB}" type="slidenum">
              <a:rPr lang="de-DE" altLang="de-DE" smtClean="0"/>
              <a:pPr/>
              <a:t>59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7627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Begriffe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1338319" y="4182189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Stützvektoren:</a:t>
            </a:r>
            <a:r>
              <a:rPr lang="de-DE" dirty="0">
                <a:solidFill>
                  <a:srgbClr val="003259"/>
                </a:solidFill>
              </a:rPr>
              <a:t>	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Die Datenelemente, die der Hyperplane am nächsten 					liegen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343472" y="1556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Hyperplane: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	Der Unterraum (bspw. Ebene), der die Klassen 							voneinander trennt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1338319" y="2870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Margin:</a:t>
            </a:r>
            <a:r>
              <a:rPr kumimoji="0" lang="de-DE" sz="2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			Der Abstand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zwischen den Stützvektoren zweier 							Klassen (orthogonal zur Hyperplane)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BDA78A-95A2-9844-83DA-FB512CCA3F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890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C-</a:t>
            </a:r>
            <a:r>
              <a:rPr lang="de-DE" dirty="0" err="1"/>
              <a:t>Classification</a:t>
            </a:r>
            <a:r>
              <a:rPr lang="de-DE" dirty="0"/>
              <a:t> &amp; nu-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488" y="1660468"/>
            <a:ext cx="1295400" cy="5080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31" y="1774565"/>
            <a:ext cx="3619500" cy="2921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079776" y="44371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30" name="Picture 6" descr="/var/folders/pq/_yjx70754498bt3f4ftppm9h0000gn/T/com.microsoft.Powerpoint/WebArchiveCopyPasteTempFiles/image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/var/folders/pq/_yjx70754498bt3f4ftppm9h0000gn/T/com.microsoft.Powerpoint/WebArchiveCopyPasteTempFiles/SVMIntro7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/var/folders/pq/_yjx70754498bt3f4ftppm9h0000gn/T/com.microsoft.Powerpoint/WebArchiveCopyPasteTempFiles/SVMIntro15c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609600" y="1604963"/>
            <a:ext cx="3765768" cy="131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kern="0" dirty="0"/>
              <a:t>C-</a:t>
            </a:r>
            <a:r>
              <a:rPr lang="de-DE" kern="0" dirty="0" err="1"/>
              <a:t>Classification</a:t>
            </a:r>
            <a:r>
              <a:rPr lang="de-DE" kern="0" dirty="0"/>
              <a:t>:</a:t>
            </a:r>
          </a:p>
          <a:p>
            <a:pPr marL="0" indent="0"/>
            <a:r>
              <a:rPr lang="de-DE" kern="0" dirty="0"/>
              <a:t>Nu-</a:t>
            </a:r>
            <a:r>
              <a:rPr lang="de-DE" kern="0" dirty="0" err="1"/>
              <a:t>Classification</a:t>
            </a:r>
            <a:r>
              <a:rPr lang="de-DE" kern="0" dirty="0"/>
              <a:t>: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544" y="2274983"/>
            <a:ext cx="1778000" cy="5334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357" y="2388810"/>
            <a:ext cx="4229100" cy="304800"/>
          </a:xfrm>
          <a:prstGeom prst="rect">
            <a:avLst/>
          </a:prstGeom>
        </p:spPr>
      </p:pic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671344" y="2961948"/>
            <a:ext cx="7728912" cy="283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b="1" kern="0" dirty="0"/>
              <a:t>C-</a:t>
            </a:r>
            <a:r>
              <a:rPr lang="de-DE" b="1" kern="0" dirty="0" err="1"/>
              <a:t>Classification</a:t>
            </a:r>
            <a:r>
              <a:rPr lang="de-DE" b="1" kern="0" dirty="0"/>
              <a:t>:</a:t>
            </a:r>
          </a:p>
          <a:p>
            <a:pPr marL="0" indent="0"/>
            <a:r>
              <a:rPr lang="de-DE" kern="0" dirty="0"/>
              <a:t>C: Fehlerbudget </a:t>
            </a:r>
            <a:r>
              <a:rPr lang="de-DE" kern="0" dirty="0">
                <a:solidFill>
                  <a:srgbClr val="C00000"/>
                </a:solidFill>
              </a:rPr>
              <a:t>(</a:t>
            </a:r>
            <a:r>
              <a:rPr lang="de-DE" kern="0" dirty="0" err="1">
                <a:solidFill>
                  <a:srgbClr val="C00000"/>
                </a:solidFill>
              </a:rPr>
              <a:t>Capacity</a:t>
            </a:r>
            <a:r>
              <a:rPr lang="de-DE" kern="0" dirty="0">
                <a:solidFill>
                  <a:srgbClr val="C00000"/>
                </a:solidFill>
              </a:rPr>
              <a:t> Constant?)</a:t>
            </a:r>
          </a:p>
          <a:p>
            <a:pPr marL="0" indent="0"/>
            <a:r>
              <a:rPr lang="de-DE" kern="0" dirty="0" err="1"/>
              <a:t>w</a:t>
            </a:r>
            <a:r>
              <a:rPr lang="de-DE" kern="0" dirty="0"/>
              <a:t>: Koeffizienten-Vektor</a:t>
            </a:r>
          </a:p>
          <a:p>
            <a:pPr marL="0" indent="0"/>
            <a:r>
              <a:rPr lang="de-DE" kern="0" dirty="0"/>
              <a:t>b: Konstante</a:t>
            </a:r>
          </a:p>
          <a:p>
            <a:pPr marL="0" indent="0"/>
            <a:endParaRPr lang="de-DE" kern="0" dirty="0"/>
          </a:p>
        </p:txBody>
      </p:sp>
      <p:sp>
        <p:nvSpPr>
          <p:cNvPr id="10" name="Textfeld 9"/>
          <p:cNvSpPr txBox="1"/>
          <p:nvPr/>
        </p:nvSpPr>
        <p:spPr>
          <a:xfrm>
            <a:off x="695869" y="5500735"/>
            <a:ext cx="5553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www.statsoft.com</a:t>
            </a:r>
            <a:r>
              <a:rPr lang="de-DE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Textbook</a:t>
            </a:r>
            <a:r>
              <a:rPr lang="de-DE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/Support-</a:t>
            </a:r>
            <a:r>
              <a:rPr lang="de-DE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Vector</a:t>
            </a:r>
            <a:r>
              <a:rPr lang="de-DE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-Machines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2A9E9C-6743-734F-9B2F-7A11DE62907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60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539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Eps</a:t>
            </a:r>
            <a:r>
              <a:rPr lang="de-DE" dirty="0"/>
              <a:t>-Regression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2564904"/>
            <a:ext cx="10966450" cy="3129211"/>
          </a:xfrm>
        </p:spPr>
        <p:txBody>
          <a:bodyPr/>
          <a:lstStyle/>
          <a:p>
            <a:r>
              <a:rPr lang="de-DE" dirty="0"/>
              <a:t>Beeinflussung der Errors mittels C</a:t>
            </a:r>
          </a:p>
          <a:p>
            <a:endParaRPr lang="de-DE" dirty="0"/>
          </a:p>
          <a:p>
            <a:r>
              <a:rPr lang="de-DE" dirty="0"/>
              <a:t>Dieses Modell wählen, wenn man wirklich die Fehlerrate beeinfluss möchte, und somit die beste Performance erreichen will. (Hoffnung, dass das Modell nicht zu komplex (= zu viele Stützvektoren) wird)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00200"/>
            <a:ext cx="2184400" cy="520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49" y="1390650"/>
            <a:ext cx="2044700" cy="9398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D65595-72F4-9446-BEEA-DA018319634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61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82814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 </a:t>
            </a:r>
            <a:r>
              <a:rPr lang="de-DE" dirty="0"/>
              <a:t>nu-Regression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3194051"/>
            <a:ext cx="10966450" cy="2932112"/>
          </a:xfrm>
        </p:spPr>
        <p:txBody>
          <a:bodyPr/>
          <a:lstStyle/>
          <a:p>
            <a:r>
              <a:rPr lang="de-DE" dirty="0"/>
              <a:t>Nu </a:t>
            </a:r>
            <a:r>
              <a:rPr lang="mr-IN" dirty="0"/>
              <a:t>–</a:t>
            </a:r>
            <a:r>
              <a:rPr lang="de-DE" dirty="0"/>
              <a:t>&gt; Anzahl an Stützvektoren</a:t>
            </a:r>
          </a:p>
          <a:p>
            <a:endParaRPr lang="de-DE" dirty="0"/>
          </a:p>
          <a:p>
            <a:r>
              <a:rPr lang="de-DE" dirty="0"/>
              <a:t>Benutzen, wenn man ein einfaches Modell berechnen möchte.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97882"/>
            <a:ext cx="2654300" cy="558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79" y="1888332"/>
            <a:ext cx="2247900" cy="9779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F21-E861-7140-BCFD-9D18A7FE8C9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62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299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Support </a:t>
            </a:r>
            <a:r>
              <a:rPr lang="de-DE" b="1" dirty="0" err="1"/>
              <a:t>Vector</a:t>
            </a:r>
            <a:r>
              <a:rPr lang="de-DE" b="1" dirty="0"/>
              <a:t> </a:t>
            </a:r>
            <a:r>
              <a:rPr lang="de-DE" b="1" dirty="0" err="1"/>
              <a:t>Classifier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pic>
        <p:nvPicPr>
          <p:cNvPr id="3073" name="Picture 1" descr="age16image38044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5" r="5469" b="3726"/>
          <a:stretch/>
        </p:blipFill>
        <p:spPr bwMode="auto">
          <a:xfrm>
            <a:off x="911424" y="2868236"/>
            <a:ext cx="4968552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ge17image181750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5" r="5570" b="3485"/>
          <a:stretch/>
        </p:blipFill>
        <p:spPr bwMode="auto">
          <a:xfrm>
            <a:off x="6201036" y="2868235"/>
            <a:ext cx="4963219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362653" y="5600273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rgbClr val="003259"/>
                </a:solidFill>
              </a:rPr>
              <a:t>Abbildung 1: Hard-Margin </a:t>
            </a:r>
            <a:r>
              <a:rPr lang="de-DE" sz="1200" b="1" i="1" dirty="0" err="1">
                <a:solidFill>
                  <a:srgbClr val="003259"/>
                </a:solidFill>
              </a:rPr>
              <a:t>Classifier</a:t>
            </a:r>
            <a:r>
              <a:rPr lang="de-DE" sz="1200" b="1" i="1" dirty="0">
                <a:solidFill>
                  <a:srgbClr val="003259"/>
                </a:solidFill>
              </a:rPr>
              <a:t> [eigene Darstellung]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771767" y="5600273"/>
            <a:ext cx="4292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>
                <a:solidFill>
                  <a:srgbClr val="003259"/>
                </a:solidFill>
              </a:rPr>
              <a:t>Abbildung 2: Soft-Margin </a:t>
            </a:r>
            <a:r>
              <a:rPr lang="de-DE" sz="1200" b="1" i="1" dirty="0" err="1">
                <a:solidFill>
                  <a:srgbClr val="003259"/>
                </a:solidFill>
              </a:rPr>
              <a:t>Classifier</a:t>
            </a:r>
            <a:r>
              <a:rPr lang="de-DE" sz="1200" b="1" i="1" dirty="0">
                <a:solidFill>
                  <a:srgbClr val="003259"/>
                </a:solidFill>
              </a:rPr>
              <a:t> [eigene Darstellung]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669907" y="1340768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7900"/>
                </a:solidFill>
              </a:rPr>
              <a:t>Hard Margin </a:t>
            </a:r>
            <a:r>
              <a:rPr lang="de-DE" b="1" dirty="0" err="1">
                <a:solidFill>
                  <a:srgbClr val="FF7900"/>
                </a:solidFill>
              </a:rPr>
              <a:t>Classifier</a:t>
            </a:r>
            <a:endParaRPr lang="de-DE" b="1" dirty="0">
              <a:solidFill>
                <a:srgbClr val="FF79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956852" y="1346612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7900"/>
                </a:solidFill>
              </a:rPr>
              <a:t>Soft Margin </a:t>
            </a:r>
            <a:r>
              <a:rPr lang="de-DE" b="1" dirty="0" err="1">
                <a:solidFill>
                  <a:srgbClr val="FF7900"/>
                </a:solidFill>
              </a:rPr>
              <a:t>Classifier</a:t>
            </a:r>
            <a:endParaRPr lang="de-DE" b="1" dirty="0">
              <a:solidFill>
                <a:srgbClr val="FF79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 flipH="1">
            <a:off x="1362652" y="1816251"/>
            <a:ext cx="4229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de-DE" sz="2000" dirty="0">
                <a:solidFill>
                  <a:srgbClr val="003259"/>
                </a:solidFill>
              </a:rPr>
              <a:t>Keine Datenelemente innerhalb des Randes</a:t>
            </a:r>
          </a:p>
        </p:txBody>
      </p:sp>
      <p:sp>
        <p:nvSpPr>
          <p:cNvPr id="12" name="Textfeld 11"/>
          <p:cNvSpPr txBox="1"/>
          <p:nvPr/>
        </p:nvSpPr>
        <p:spPr>
          <a:xfrm flipH="1">
            <a:off x="6645526" y="1816251"/>
            <a:ext cx="434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de-DE" sz="2000" dirty="0">
                <a:solidFill>
                  <a:srgbClr val="003259"/>
                </a:solidFill>
              </a:rPr>
              <a:t>Mehrere Stützvektoren</a:t>
            </a:r>
          </a:p>
          <a:p>
            <a:pPr marL="342900" indent="-342900">
              <a:buFont typeface="Wingdings" charset="2"/>
              <a:buChar char="§"/>
            </a:pPr>
            <a:r>
              <a:rPr lang="de-DE" sz="2000" dirty="0" err="1">
                <a:solidFill>
                  <a:srgbClr val="003259"/>
                </a:solidFill>
              </a:rPr>
              <a:t>Overfitting</a:t>
            </a:r>
            <a:r>
              <a:rPr lang="de-DE" sz="2000" dirty="0">
                <a:solidFill>
                  <a:srgbClr val="003259"/>
                </a:solidFill>
              </a:rPr>
              <a:t> unwahrscheinlicher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927648" y="4440549"/>
            <a:ext cx="1457021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rgbClr val="003259"/>
                </a:solidFill>
              </a:rPr>
              <a:t>Hyperplane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225842" y="3544867"/>
            <a:ext cx="1719611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rgbClr val="003259"/>
                </a:solidFill>
              </a:rPr>
              <a:t>Stützvektoren</a:t>
            </a:r>
          </a:p>
        </p:txBody>
      </p:sp>
      <p:cxnSp>
        <p:nvCxnSpPr>
          <p:cNvPr id="13" name="Gerade Verbindung mit Pfeil 12"/>
          <p:cNvCxnSpPr/>
          <p:nvPr/>
        </p:nvCxnSpPr>
        <p:spPr bwMode="auto">
          <a:xfrm flipH="1" flipV="1">
            <a:off x="3150985" y="3293101"/>
            <a:ext cx="136703" cy="25176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/>
          <p:cNvCxnSpPr/>
          <p:nvPr/>
        </p:nvCxnSpPr>
        <p:spPr bwMode="auto">
          <a:xfrm flipH="1">
            <a:off x="2495601" y="3745512"/>
            <a:ext cx="723735" cy="187093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/>
          <p:nvPr/>
        </p:nvCxnSpPr>
        <p:spPr bwMode="auto">
          <a:xfrm flipH="1">
            <a:off x="3219336" y="3897912"/>
            <a:ext cx="152401" cy="1857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/>
          <p:cNvCxnSpPr>
            <a:stCxn id="9" idx="1"/>
          </p:cNvCxnSpPr>
          <p:nvPr/>
        </p:nvCxnSpPr>
        <p:spPr bwMode="auto">
          <a:xfrm flipH="1" flipV="1">
            <a:off x="2423593" y="4421907"/>
            <a:ext cx="504055" cy="203308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00325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1E589A-0A67-7A4D-A030-AC805E11C32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216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Support </a:t>
            </a:r>
            <a:r>
              <a:rPr lang="de-DE" b="1" dirty="0" err="1"/>
              <a:t>Vector</a:t>
            </a:r>
            <a:r>
              <a:rPr lang="de-DE" b="1" dirty="0"/>
              <a:t> </a:t>
            </a:r>
            <a:r>
              <a:rPr lang="de-DE" b="1" dirty="0" err="1"/>
              <a:t>Classifier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1338319" y="4182189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One-Classification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lang="de-DE" dirty="0">
                <a:solidFill>
                  <a:srgbClr val="003259"/>
                </a:solidFill>
              </a:rPr>
              <a:t> Neuigkeitsentdeckung und Detektion von 									  Ausreißern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343472" y="1556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C-</a:t>
            </a: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	Einflussnahme auf die Breite des Randes mit dem 						Kostenbudget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1338319" y="2870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Nu-</a:t>
            </a: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lang="de-DE" dirty="0">
                <a:solidFill>
                  <a:srgbClr val="003259"/>
                </a:solidFill>
              </a:rPr>
              <a:t>	</a:t>
            </a:r>
            <a:r>
              <a:rPr kumimoji="0" lang="de-DE" sz="2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Einflussnahme auf die relative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Anzahl der 									Stützvektoren mit dem Parameter nu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F11F0C-7193-C445-B026-0BAF4E5506A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2421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Support </a:t>
            </a:r>
            <a:r>
              <a:rPr lang="de-DE" b="1" dirty="0" err="1"/>
              <a:t>Vector</a:t>
            </a:r>
            <a:r>
              <a:rPr lang="de-DE" b="1" dirty="0"/>
              <a:t> </a:t>
            </a:r>
            <a:r>
              <a:rPr lang="de-DE" b="1" dirty="0" err="1"/>
              <a:t>Classifier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de-DE"/>
              <a:t>FG Wirtschaftsinformatik für Industriebetriebe | Hauptseminar | WS 2017/18
Benjamin Wörrlein, Tobias Rummelsberger | Machine Learning: Support Vector Machine 
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343472" y="155679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63500" cap="flat" cmpd="sng" algn="ctr">
            <a:solidFill>
              <a:srgbClr val="FF7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C-</a:t>
            </a: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	Einflussnahme auf die Breite des Randes mit dem 						Kostenbudget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34EBD1-6A2C-F94D-9BA3-E32E9B538D11}"/>
              </a:ext>
            </a:extLst>
          </p:cNvPr>
          <p:cNvSpPr/>
          <p:nvPr/>
        </p:nvSpPr>
        <p:spPr bwMode="auto">
          <a:xfrm>
            <a:off x="1338319" y="4182189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One-Classification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lang="de-DE" dirty="0">
                <a:solidFill>
                  <a:srgbClr val="003259"/>
                </a:solidFill>
              </a:rPr>
              <a:t> Neuigkeitsentdeckung und Detektion von 									  Ausreißern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0F9D01-DD88-7C40-98F5-044ED131CC79}"/>
              </a:ext>
            </a:extLst>
          </p:cNvPr>
          <p:cNvSpPr/>
          <p:nvPr/>
        </p:nvSpPr>
        <p:spPr bwMode="auto">
          <a:xfrm>
            <a:off x="1338319" y="2870112"/>
            <a:ext cx="9802583" cy="1080120"/>
          </a:xfrm>
          <a:prstGeom prst="rect">
            <a:avLst/>
          </a:prstGeom>
          <a:solidFill>
            <a:srgbClr val="003259">
              <a:alpha val="2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Nu-</a:t>
            </a:r>
            <a:r>
              <a:rPr kumimoji="0" lang="de-DE" sz="2400" b="1" i="0" u="none" strike="noStrike" cap="none" normalizeH="0" baseline="0" dirty="0" err="1">
                <a:ln>
                  <a:noFill/>
                </a:ln>
                <a:solidFill>
                  <a:srgbClr val="003259"/>
                </a:solidFill>
                <a:effectLst/>
              </a:rPr>
              <a:t>Classification</a:t>
            </a:r>
            <a:r>
              <a:rPr kumimoji="0" lang="de-DE" sz="2400" b="1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:</a:t>
            </a:r>
            <a:r>
              <a:rPr lang="de-DE" dirty="0">
                <a:solidFill>
                  <a:srgbClr val="003259"/>
                </a:solidFill>
              </a:rPr>
              <a:t>	</a:t>
            </a:r>
            <a:r>
              <a:rPr kumimoji="0" lang="de-DE" sz="2400" i="0" u="none" strike="noStrike" cap="none" normalizeH="0" baseline="0" dirty="0">
                <a:ln>
                  <a:noFill/>
                </a:ln>
                <a:solidFill>
                  <a:srgbClr val="003259"/>
                </a:solidFill>
                <a:effectLst/>
              </a:rPr>
              <a:t>Einflussnahme auf die relative</a:t>
            </a:r>
            <a:r>
              <a:rPr kumimoji="0" lang="de-DE" sz="2400" i="0" u="none" strike="noStrike" cap="none" normalizeH="0" dirty="0">
                <a:ln>
                  <a:noFill/>
                </a:ln>
                <a:solidFill>
                  <a:srgbClr val="003259"/>
                </a:solidFill>
                <a:effectLst/>
              </a:rPr>
              <a:t> Anzahl der 									Stützvektoren mit dem Parameter nu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3259"/>
              </a:solidFill>
              <a:effectLst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5A074A-9668-1C41-91A6-F85549057751}"/>
              </a:ext>
            </a:extLst>
          </p:cNvPr>
          <p:cNvSpPr/>
          <p:nvPr/>
        </p:nvSpPr>
        <p:spPr bwMode="auto">
          <a:xfrm>
            <a:off x="1338318" y="2868869"/>
            <a:ext cx="9802583" cy="2393440"/>
          </a:xfrm>
          <a:prstGeom prst="rect">
            <a:avLst/>
          </a:prstGeom>
          <a:solidFill>
            <a:srgbClr val="FFFFFF">
              <a:alpha val="3882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26AA230-3B4F-3F47-87B4-A06FB7EAFDA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A6E2B9D2-37A5-C34A-BCA7-FEA27B95484B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5500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-Design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258"/>
      </a:hlink>
      <a:folHlink>
        <a:srgbClr val="004982"/>
      </a:folHlink>
    </a:clrScheme>
    <a:fontScheme name="Larissa-Design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2447</Words>
  <Application>Microsoft Macintosh PowerPoint</Application>
  <PresentationFormat>Breitbild</PresentationFormat>
  <Paragraphs>745</Paragraphs>
  <Slides>62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9" baseType="lpstr">
      <vt:lpstr>Arial</vt:lpstr>
      <vt:lpstr>Cambria Math</vt:lpstr>
      <vt:lpstr>Consolas</vt:lpstr>
      <vt:lpstr>Lucida Sans Unicode</vt:lpstr>
      <vt:lpstr>Times New Roman</vt:lpstr>
      <vt:lpstr>Wingdings</vt:lpstr>
      <vt:lpstr>Larissa-Design</vt:lpstr>
      <vt:lpstr>Machine Learning: Support Vector Machine [Stützvektormaschine]</vt:lpstr>
      <vt:lpstr>Agenda</vt:lpstr>
      <vt:lpstr>GRUNDLAGEN</vt:lpstr>
      <vt:lpstr>Machine Learning Prozess</vt:lpstr>
      <vt:lpstr>SUPPORT VECTOR MACHINE</vt:lpstr>
      <vt:lpstr>Begriffe</vt:lpstr>
      <vt:lpstr>Support Vector Classifier</vt:lpstr>
      <vt:lpstr>Support Vector Classifier</vt:lpstr>
      <vt:lpstr>Support Vector Classifier</vt:lpstr>
      <vt:lpstr>Support Vector Regression</vt:lpstr>
      <vt:lpstr>Support Vector Regression</vt:lpstr>
      <vt:lpstr>Multiklassen-Klassifikation</vt:lpstr>
      <vt:lpstr>Werkzeuge</vt:lpstr>
      <vt:lpstr>Programmiersprache R</vt:lpstr>
      <vt:lpstr>Bibliotheken packages</vt:lpstr>
      <vt:lpstr>Entwicklungsumgebung R Studio</vt:lpstr>
      <vt:lpstr>DATENSATZ</vt:lpstr>
      <vt:lpstr>Systemübersicht</vt:lpstr>
      <vt:lpstr>Systemübersicht</vt:lpstr>
      <vt:lpstr>Systemübersicht</vt:lpstr>
      <vt:lpstr>Exploratory Data Analysis</vt:lpstr>
      <vt:lpstr>ANWENDUNG</vt:lpstr>
      <vt:lpstr>Datenvorbereitung Normierung</vt:lpstr>
      <vt:lpstr>Datenvorbereitung Diskretisierung</vt:lpstr>
      <vt:lpstr>Datenvorbereitung Diskretisierung</vt:lpstr>
      <vt:lpstr>Datenvorbereitung Trainings- und Testdatensatz</vt:lpstr>
      <vt:lpstr>Modellbildung Tuning der Parameter</vt:lpstr>
      <vt:lpstr>Modellbildung Tuning am Beispiel Throughput</vt:lpstr>
      <vt:lpstr>Modellbildung am Beispiel Regression</vt:lpstr>
      <vt:lpstr>KRITISCHE WÜRDIGUNG</vt:lpstr>
      <vt:lpstr>Evaluation Klassifikation</vt:lpstr>
      <vt:lpstr>Evaluation Klassifikation</vt:lpstr>
      <vt:lpstr>Evaluation Regression</vt:lpstr>
      <vt:lpstr>Evaluation Regression</vt:lpstr>
      <vt:lpstr>Evaluation Regression</vt:lpstr>
      <vt:lpstr>Zusammenfassung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Kritische Würdigung </vt:lpstr>
      <vt:lpstr>EVALUATION MIT TESTDATENSATZ</vt:lpstr>
      <vt:lpstr>Evaluation mit Testdatensatz</vt:lpstr>
      <vt:lpstr>Literatur I</vt:lpstr>
      <vt:lpstr>Literatur II</vt:lpstr>
      <vt:lpstr>Literatur III</vt:lpstr>
      <vt:lpstr>PowerPoint-Präsentation</vt:lpstr>
      <vt:lpstr>PowerPoint-Präsentation</vt:lpstr>
      <vt:lpstr>Back-Up</vt:lpstr>
      <vt:lpstr>Stellgrößen</vt:lpstr>
      <vt:lpstr>Leistungskennzahlen</vt:lpstr>
      <vt:lpstr>Stellgrößen</vt:lpstr>
      <vt:lpstr>Leistungskennzahlen</vt:lpstr>
      <vt:lpstr>Klassengrößen nach Diskretisierung</vt:lpstr>
      <vt:lpstr>MachineXSpeed</vt:lpstr>
      <vt:lpstr>Modell finden</vt:lpstr>
      <vt:lpstr>C-Classification &amp; nu-Classification</vt:lpstr>
      <vt:lpstr>Eps-Regression</vt:lpstr>
      <vt:lpstr> nu-Regression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tobias.rummelsberger</cp:lastModifiedBy>
  <cp:revision>391</cp:revision>
  <cp:lastPrinted>2018-01-26T08:16:08Z</cp:lastPrinted>
  <dcterms:created xsi:type="dcterms:W3CDTF">2008-09-25T09:57:29Z</dcterms:created>
  <dcterms:modified xsi:type="dcterms:W3CDTF">2018-01-26T08:17:10Z</dcterms:modified>
</cp:coreProperties>
</file>